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4"/>
  </p:notesMasterIdLst>
  <p:sldIdLst>
    <p:sldId id="280" r:id="rId3"/>
    <p:sldId id="348" r:id="rId4"/>
    <p:sldId id="363" r:id="rId5"/>
    <p:sldId id="362" r:id="rId6"/>
    <p:sldId id="345" r:id="rId7"/>
    <p:sldId id="310" r:id="rId8"/>
    <p:sldId id="311" r:id="rId9"/>
    <p:sldId id="312" r:id="rId10"/>
    <p:sldId id="364" r:id="rId11"/>
    <p:sldId id="313" r:id="rId12"/>
    <p:sldId id="351" r:id="rId13"/>
    <p:sldId id="352" r:id="rId14"/>
    <p:sldId id="353" r:id="rId15"/>
    <p:sldId id="357" r:id="rId16"/>
    <p:sldId id="358" r:id="rId17"/>
    <p:sldId id="354" r:id="rId18"/>
    <p:sldId id="356" r:id="rId19"/>
    <p:sldId id="314" r:id="rId20"/>
    <p:sldId id="315" r:id="rId21"/>
    <p:sldId id="340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61" r:id="rId30"/>
    <p:sldId id="360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4" r:id="rId41"/>
    <p:sldId id="333" r:id="rId42"/>
    <p:sldId id="335" r:id="rId43"/>
  </p:sldIdLst>
  <p:sldSz cx="10080625" cy="7559675"/>
  <p:notesSz cx="6858000" cy="93122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6" userDrawn="1">
          <p15:clr>
            <a:srgbClr val="A4A3A4"/>
          </p15:clr>
        </p15:guide>
        <p15:guide id="2" pos="190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savage" initials="is" lastIdx="2" clrIdx="0">
    <p:extLst>
      <p:ext uri="{19B8F6BF-5375-455C-9EA6-DF929625EA0E}">
        <p15:presenceInfo xmlns:p15="http://schemas.microsoft.com/office/powerpoint/2012/main" userId="8f8f2e88b676a75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89622" autoAdjust="0"/>
  </p:normalViewPr>
  <p:slideViewPr>
    <p:cSldViewPr>
      <p:cViewPr varScale="1">
        <p:scale>
          <a:sx n="110" d="100"/>
          <a:sy n="110" d="100"/>
        </p:scale>
        <p:origin x="1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866" y="60"/>
      </p:cViewPr>
      <p:guideLst>
        <p:guide orient="horz" pos="2666"/>
        <p:guide pos="1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02C2587A-FC66-411B-A759-FB8DD8943C6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0138" y="706438"/>
            <a:ext cx="4656137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7B05B48-AE8B-4305-8E57-5D9866942A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6361" y="4422450"/>
            <a:ext cx="5485279" cy="418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41B0DC-96CE-49FD-84E8-0121EA61B8B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5162" cy="46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433" algn="l"/>
                <a:tab pos="1312865" algn="l"/>
                <a:tab pos="1969298" algn="l"/>
                <a:tab pos="262573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24EC9D9-C3F7-4B33-95AD-D82C416F0A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5162" cy="46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433" algn="l"/>
                <a:tab pos="1312865" algn="l"/>
                <a:tab pos="1969298" algn="l"/>
                <a:tab pos="262573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3DAB2CB-509D-4E6E-B9BF-A96031294B6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46368"/>
            <a:ext cx="2975162" cy="46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433" algn="l"/>
                <a:tab pos="1312865" algn="l"/>
                <a:tab pos="1969298" algn="l"/>
                <a:tab pos="262573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2B85F72-C532-49BE-BDD7-606063D1D9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846368"/>
            <a:ext cx="2975162" cy="46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433" algn="l"/>
                <a:tab pos="1312865" algn="l"/>
                <a:tab pos="1969298" algn="l"/>
                <a:tab pos="262573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FBD8A1A-FC51-4F05-911E-73F025B7CA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782C278-7A43-4705-ABDB-A60CE4942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 have a way of sufficiently describing how we are going to test, we can move on to the Iron Triangle.</a:t>
            </a:r>
          </a:p>
        </p:txBody>
      </p:sp>
    </p:spTree>
    <p:extLst>
      <p:ext uri="{BB962C8B-B14F-4D97-AF65-F5344CB8AC3E}">
        <p14:creationId xmlns:p14="http://schemas.microsoft.com/office/powerpoint/2010/main" val="26573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2636620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These are fictitious data… simply for illustration purposes</a:t>
            </a:r>
          </a:p>
          <a:p>
            <a:r>
              <a:rPr lang="en-US" altLang="en-US" dirty="0"/>
              <a:t>Notice how the column headers change when dealing with less significant qualities (below the cut line)</a:t>
            </a:r>
          </a:p>
          <a:p>
            <a:r>
              <a:rPr lang="en-US" altLang="en-US" dirty="0"/>
              <a:t>Notice also the budget for failure.  It’s not like every risk results in failure, but some will, and the failure budget provides necessary funding.</a:t>
            </a:r>
          </a:p>
          <a:p>
            <a:r>
              <a:rPr lang="en-US" altLang="en-US" dirty="0"/>
              <a:t>T2B btw means “top 2 boxes” on user surveys e.g. 9 and 10 on a 1-10 ranking.</a:t>
            </a:r>
          </a:p>
          <a:p>
            <a:endParaRPr lang="en-US" altLang="en-US" dirty="0"/>
          </a:p>
          <a:p>
            <a:r>
              <a:rPr lang="en-US" altLang="en-US" dirty="0"/>
              <a:t>And that’s all there is to Part 1: Prioritizing your qualities and taking risks</a:t>
            </a:r>
          </a:p>
        </p:txBody>
      </p:sp>
    </p:spTree>
    <p:extLst>
      <p:ext uri="{BB962C8B-B14F-4D97-AF65-F5344CB8AC3E}">
        <p14:creationId xmlns:p14="http://schemas.microsoft.com/office/powerpoint/2010/main" val="45010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782C278-7A43-4705-ABDB-A60CE4942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 have a way of sufficiently describing how we are going to test, we can move on to the Iron Triangle.</a:t>
            </a:r>
          </a:p>
        </p:txBody>
      </p:sp>
    </p:spTree>
    <p:extLst>
      <p:ext uri="{BB962C8B-B14F-4D97-AF65-F5344CB8AC3E}">
        <p14:creationId xmlns:p14="http://schemas.microsoft.com/office/powerpoint/2010/main" val="64852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652531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These are fictitious data… simply for illustration purposes</a:t>
            </a:r>
          </a:p>
          <a:p>
            <a:r>
              <a:rPr lang="en-US" altLang="en-US" dirty="0"/>
              <a:t>Notice how the column headers change when dealing with less significant qualities (below the cut line)</a:t>
            </a:r>
          </a:p>
          <a:p>
            <a:r>
              <a:rPr lang="en-US" altLang="en-US" dirty="0"/>
              <a:t>Notice also the budget for failure.  It’s not like every risk results in failure, but some will, and the failure budget provides necessary funding.</a:t>
            </a:r>
          </a:p>
          <a:p>
            <a:r>
              <a:rPr lang="en-US" altLang="en-US" dirty="0"/>
              <a:t>T2B btw means “top 2 boxes” on user surveys e.g. 9 and 10 on a 1-10 ranking.</a:t>
            </a:r>
          </a:p>
          <a:p>
            <a:endParaRPr lang="en-US" altLang="en-US" dirty="0"/>
          </a:p>
          <a:p>
            <a:r>
              <a:rPr lang="en-US" altLang="en-US" dirty="0"/>
              <a:t>And that’s all there is to Part 1: Prioritizing your qualities and taking risks</a:t>
            </a:r>
          </a:p>
        </p:txBody>
      </p:sp>
    </p:spTree>
    <p:extLst>
      <p:ext uri="{BB962C8B-B14F-4D97-AF65-F5344CB8AC3E}">
        <p14:creationId xmlns:p14="http://schemas.microsoft.com/office/powerpoint/2010/main" val="992745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81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782C278-7A43-4705-ABDB-A60CE4942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 have a way of sufficiently describing how we are going to test, we can move on to the Iron Triangle.</a:t>
            </a:r>
          </a:p>
        </p:txBody>
      </p:sp>
    </p:spTree>
    <p:extLst>
      <p:ext uri="{BB962C8B-B14F-4D97-AF65-F5344CB8AC3E}">
        <p14:creationId xmlns:p14="http://schemas.microsoft.com/office/powerpoint/2010/main" val="1503131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72D3D2-1085-41CB-9205-981E2B3E178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D14A83-8C45-459C-AA3E-D2F29A4504A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76535EFE-12CB-49F8-B8B5-6426192E30C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1227685-2ECD-4E10-98CF-5DE18DE45C2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Scope Schedule and Cost – the three amigos that everyone hates.  They tear at one another until something finally limps out the door.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7662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reconcile these </a:t>
            </a:r>
            <a:r>
              <a:rPr lang="en-US" b="1" dirty="0"/>
              <a:t>project variables </a:t>
            </a:r>
            <a:r>
              <a:rPr lang="en-US" dirty="0"/>
              <a:t>with the now highly-defined </a:t>
            </a:r>
            <a:r>
              <a:rPr lang="en-US" b="1" dirty="0"/>
              <a:t>product qualities</a:t>
            </a:r>
            <a:r>
              <a:rPr lang="en-US" dirty="0"/>
              <a:t>?  Can we?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22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only there was some way or merging these sets of variables…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1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Crosby “Quality is conformance to requirements.”</a:t>
            </a:r>
          </a:p>
          <a:p>
            <a:r>
              <a:rPr lang="en-US" dirty="0" err="1"/>
              <a:t>Juran</a:t>
            </a:r>
            <a:r>
              <a:rPr lang="en-US" dirty="0"/>
              <a:t> “Fitness for use”</a:t>
            </a:r>
          </a:p>
          <a:p>
            <a:r>
              <a:rPr lang="en-US" dirty="0"/>
              <a:t>Deming &lt;not a valid question&gt; Quality is defined by how well the management team plans, implements, and makes improvements in products and projects.</a:t>
            </a:r>
          </a:p>
          <a:p>
            <a:r>
              <a:rPr lang="en-US" dirty="0"/>
              <a:t>Me: Quality is some function of salient product attributes in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9575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461C4C-3890-448D-8735-7B13F99D7E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04BC12-ECAA-4627-898F-705558A6FBA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82FCCF32-5E92-4FCE-9375-87222B1BF81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72715AF-F013-4443-854B-3F6C54D9C19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I suggest that these project constraints are really product qualities in disguise.</a:t>
            </a:r>
          </a:p>
          <a:p>
            <a:endParaRPr lang="en-US" altLang="en-US" dirty="0"/>
          </a:p>
          <a:p>
            <a:r>
              <a:rPr lang="en-US" altLang="en-US" dirty="0"/>
              <a:t>Does that mean we don’t need projects anymore?</a:t>
            </a:r>
          </a:p>
        </p:txBody>
      </p:sp>
    </p:spTree>
    <p:extLst>
      <p:ext uri="{BB962C8B-B14F-4D97-AF65-F5344CB8AC3E}">
        <p14:creationId xmlns:p14="http://schemas.microsoft.com/office/powerpoint/2010/main" val="2427728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how to make the Iron Triangle go away, bring the warring factions to the table, and incorporate the project variables into the product qualities:</a:t>
            </a:r>
          </a:p>
          <a:p>
            <a:r>
              <a:rPr lang="en-US" dirty="0"/>
              <a:t>	Redefine Cost as a second class of Affordability (Affordability to the producer)</a:t>
            </a:r>
          </a:p>
          <a:p>
            <a:r>
              <a:rPr lang="en-US" dirty="0"/>
              <a:t>	Redefine Schedule as a second class of Availability (Availability to the market) and</a:t>
            </a:r>
          </a:p>
          <a:p>
            <a:r>
              <a:rPr lang="en-US" dirty="0"/>
              <a:t>	Merge Scope with Capability.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36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Added the first three rows.  Yes, they are above the others… a deferential treatment of management.  Warning, this may set a bad precedent.</a:t>
            </a:r>
          </a:p>
          <a:p>
            <a:r>
              <a:rPr lang="en-US" altLang="en-US" dirty="0"/>
              <a:t>GA means general availability.</a:t>
            </a:r>
          </a:p>
          <a:p>
            <a:endParaRPr lang="en-US" altLang="en-US" dirty="0"/>
          </a:p>
          <a:p>
            <a:r>
              <a:rPr lang="en-US" altLang="en-US" dirty="0"/>
              <a:t>Notice Availability has an internal measurement and an external measurement.  Same with Affordability.  These are separate and can be managed separately.</a:t>
            </a:r>
          </a:p>
        </p:txBody>
      </p:sp>
    </p:spTree>
    <p:extLst>
      <p:ext uri="{BB962C8B-B14F-4D97-AF65-F5344CB8AC3E}">
        <p14:creationId xmlns:p14="http://schemas.microsoft.com/office/powerpoint/2010/main" val="667901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0A5646-4D2D-4484-B663-B7A42C631E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0D332-459F-421C-864F-16B92D91A7A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536925A4-38BE-4EEE-86EE-3AF7433AAD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3E460A5-E831-4FF8-B5D8-E5F2A12515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If we cannot test everything, what do we test? That is </a:t>
            </a:r>
            <a:r>
              <a:rPr lang="en-US" altLang="en-US" b="1" dirty="0"/>
              <a:t>completely context-sensitive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Your application domain, your customer set, your business plans and models, and especially your delivery speed, those things drive your quality planning / risk management.</a:t>
            </a:r>
          </a:p>
          <a:p>
            <a:r>
              <a:rPr lang="en-US" altLang="en-US" dirty="0" err="1"/>
              <a:t>Soooo</a:t>
            </a:r>
            <a:r>
              <a:rPr lang="en-US" altLang="en-US" dirty="0"/>
              <a:t>, you put these quality attributes in a little matrix – a ASQM test matrix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802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Scaling goes both ways.  What other project-level requirements and artifacts are unnecessary in continuous flow shops?</a:t>
            </a:r>
          </a:p>
          <a:p>
            <a:r>
              <a:rPr lang="en-US" altLang="en-US" dirty="0"/>
              <a:t>What </a:t>
            </a:r>
          </a:p>
        </p:txBody>
      </p:sp>
    </p:spTree>
    <p:extLst>
      <p:ext uri="{BB962C8B-B14F-4D97-AF65-F5344CB8AC3E}">
        <p14:creationId xmlns:p14="http://schemas.microsoft.com/office/powerpoint/2010/main" val="36280333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Scaling goes both ways.  What other project-level requirements and artifacts are unnecessary in continuous flow shops?</a:t>
            </a:r>
          </a:p>
          <a:p>
            <a:r>
              <a:rPr lang="en-US" altLang="en-US" dirty="0"/>
              <a:t>What </a:t>
            </a:r>
          </a:p>
        </p:txBody>
      </p:sp>
    </p:spTree>
    <p:extLst>
      <p:ext uri="{BB962C8B-B14F-4D97-AF65-F5344CB8AC3E}">
        <p14:creationId xmlns:p14="http://schemas.microsoft.com/office/powerpoint/2010/main" val="9448041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Scaling goes both ways.  What other project-level requirements and artifacts are unnecessary in continuous flow shops?</a:t>
            </a:r>
          </a:p>
          <a:p>
            <a:r>
              <a:rPr lang="en-US" altLang="en-US" dirty="0" err="1"/>
              <a:t>SAFe</a:t>
            </a:r>
            <a:r>
              <a:rPr lang="en-US" altLang="en-US" dirty="0"/>
              <a:t> implementation is ALWAYS in progress as teams come and go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1488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Multi-year projects: people come and go, goals change</a:t>
            </a:r>
          </a:p>
          <a:p>
            <a:r>
              <a:rPr lang="en-US" altLang="en-US" dirty="0"/>
              <a:t>Highly defined roles</a:t>
            </a:r>
          </a:p>
          <a:p>
            <a:r>
              <a:rPr lang="en-US" altLang="en-US" dirty="0"/>
              <a:t>Many interpersonal relationships – communication lines</a:t>
            </a:r>
          </a:p>
          <a:p>
            <a:r>
              <a:rPr lang="en-US" altLang="en-US" dirty="0"/>
              <a:t>Lots of churn – in code and team composition</a:t>
            </a:r>
          </a:p>
          <a:p>
            <a:r>
              <a:rPr lang="en-US" altLang="en-US" dirty="0"/>
              <a:t>Outcomes: Constantly re-framed by major players</a:t>
            </a:r>
          </a:p>
        </p:txBody>
      </p:sp>
    </p:spTree>
    <p:extLst>
      <p:ext uri="{BB962C8B-B14F-4D97-AF65-F5344CB8AC3E}">
        <p14:creationId xmlns:p14="http://schemas.microsoft.com/office/powerpoint/2010/main" val="1332052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Project Middling is a series of predefined sprints that can be revised after each sprint.</a:t>
            </a:r>
          </a:p>
          <a:p>
            <a:r>
              <a:rPr lang="en-US" altLang="en-US" dirty="0"/>
              <a:t>Senior management has a “good enough” understanding of project objects to authorized / fund the work.</a:t>
            </a:r>
          </a:p>
          <a:p>
            <a:r>
              <a:rPr lang="en-US" altLang="en-US" dirty="0"/>
              <a:t>But B.I.G. structures are still there.</a:t>
            </a:r>
          </a:p>
        </p:txBody>
      </p:sp>
    </p:spTree>
    <p:extLst>
      <p:ext uri="{BB962C8B-B14F-4D97-AF65-F5344CB8AC3E}">
        <p14:creationId xmlns:p14="http://schemas.microsoft.com/office/powerpoint/2010/main" val="40232285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4589">
              <a:defRPr/>
            </a:pPr>
            <a:r>
              <a:rPr lang="en-US" altLang="en-US" dirty="0"/>
              <a:t>Shops in FLOW have no projects per se.  They have prioritized changes that are implemented sequentially. WIP = 1</a:t>
            </a:r>
          </a:p>
          <a:p>
            <a:r>
              <a:rPr lang="en-US" altLang="en-US" dirty="0"/>
              <a:t>Flow recognizes the need for slack. </a:t>
            </a:r>
          </a:p>
          <a:p>
            <a:r>
              <a:rPr lang="en-US" altLang="en-US" dirty="0"/>
              <a:t>Personnel does not change during a product change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695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E3DA55C-4EB5-4F09-A563-AF885CA25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if THAT is quality, what is ASQM?</a:t>
            </a:r>
          </a:p>
        </p:txBody>
      </p:sp>
    </p:spTree>
    <p:extLst>
      <p:ext uri="{BB962C8B-B14F-4D97-AF65-F5344CB8AC3E}">
        <p14:creationId xmlns:p14="http://schemas.microsoft.com/office/powerpoint/2010/main" val="687733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531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97889">
              <a:buClr>
                <a:srgbClr val="FF6633"/>
              </a:buClr>
              <a:buSzPct val="45000"/>
              <a:tabLst>
                <a:tab pos="656433" algn="l"/>
                <a:tab pos="1312865" algn="l"/>
                <a:tab pos="1969298" algn="l"/>
                <a:tab pos="2625730" algn="l"/>
                <a:tab pos="3282163" algn="l"/>
                <a:tab pos="3938595" algn="l"/>
                <a:tab pos="4595028" algn="l"/>
                <a:tab pos="5251460" algn="l"/>
                <a:tab pos="5907893" algn="l"/>
                <a:tab pos="6564325" algn="l"/>
                <a:tab pos="7220758" algn="l"/>
                <a:tab pos="7877190" algn="l"/>
              </a:tabLst>
            </a:pPr>
            <a:r>
              <a:rPr lang="en-US" altLang="en-US" dirty="0"/>
              <a:t>Shorter cycles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fewer attributes to measure</a:t>
            </a:r>
          </a:p>
          <a:p>
            <a:pPr marL="97889">
              <a:buClr>
                <a:srgbClr val="FF6633"/>
              </a:buClr>
              <a:buSzPct val="45000"/>
              <a:tabLst>
                <a:tab pos="656433" algn="l"/>
                <a:tab pos="1312865" algn="l"/>
                <a:tab pos="1969298" algn="l"/>
                <a:tab pos="2625730" algn="l"/>
                <a:tab pos="3282163" algn="l"/>
                <a:tab pos="3938595" algn="l"/>
                <a:tab pos="4595028" algn="l"/>
                <a:tab pos="5251460" algn="l"/>
                <a:tab pos="5907893" algn="l"/>
                <a:tab pos="6564325" algn="l"/>
                <a:tab pos="7220758" algn="l"/>
                <a:tab pos="7877190" algn="l"/>
              </a:tabLst>
            </a:pPr>
            <a:r>
              <a:rPr lang="en-US" altLang="en-US" dirty="0"/>
              <a:t>Less total risk means less testing required</a:t>
            </a:r>
          </a:p>
          <a:p>
            <a:pPr marL="97889">
              <a:buClr>
                <a:srgbClr val="FF6633"/>
              </a:buClr>
              <a:buSzPct val="45000"/>
              <a:tabLst>
                <a:tab pos="656433" algn="l"/>
                <a:tab pos="1312865" algn="l"/>
                <a:tab pos="1969298" algn="l"/>
                <a:tab pos="2625730" algn="l"/>
                <a:tab pos="3282163" algn="l"/>
                <a:tab pos="3938595" algn="l"/>
                <a:tab pos="4595028" algn="l"/>
                <a:tab pos="5251460" algn="l"/>
                <a:tab pos="5907893" algn="l"/>
                <a:tab pos="6564325" algn="l"/>
                <a:tab pos="7220758" algn="l"/>
                <a:tab pos="7877190" algn="l"/>
              </a:tabLst>
            </a:pPr>
            <a:r>
              <a:rPr lang="en-US" altLang="en-US" dirty="0"/>
              <a:t>B.I.G. project needs tons of testing, many problems found, lots of negotiation and compromises, and </a:t>
            </a:r>
            <a:r>
              <a:rPr lang="en-US" altLang="en-US" b="1" dirty="0"/>
              <a:t>nobody is really happy</a:t>
            </a:r>
            <a:r>
              <a:rPr lang="en-US" altLang="en-US" dirty="0"/>
              <a:t>.</a:t>
            </a:r>
          </a:p>
          <a:p>
            <a:pPr marL="97889">
              <a:buClr>
                <a:srgbClr val="FF6633"/>
              </a:buClr>
              <a:buSzPct val="45000"/>
              <a:tabLst>
                <a:tab pos="656433" algn="l"/>
                <a:tab pos="1312865" algn="l"/>
                <a:tab pos="1969298" algn="l"/>
                <a:tab pos="2625730" algn="l"/>
                <a:tab pos="3282163" algn="l"/>
                <a:tab pos="3938595" algn="l"/>
                <a:tab pos="4595028" algn="l"/>
                <a:tab pos="5251460" algn="l"/>
                <a:tab pos="5907893" algn="l"/>
                <a:tab pos="6564325" algn="l"/>
                <a:tab pos="7220758" algn="l"/>
                <a:tab pos="7877190" algn="l"/>
              </a:tabLst>
            </a:pPr>
            <a:r>
              <a:rPr lang="en-US" altLang="en-US" dirty="0"/>
              <a:t>Middling projects can afford to focus on fewer qualities because the churn is lower.</a:t>
            </a:r>
          </a:p>
          <a:p>
            <a:pPr marL="97889">
              <a:buClr>
                <a:srgbClr val="FF6633"/>
              </a:buClr>
              <a:buSzPct val="45000"/>
              <a:tabLst>
                <a:tab pos="656433" algn="l"/>
                <a:tab pos="1312865" algn="l"/>
                <a:tab pos="1969298" algn="l"/>
                <a:tab pos="2625730" algn="l"/>
                <a:tab pos="3282163" algn="l"/>
                <a:tab pos="3938595" algn="l"/>
                <a:tab pos="4595028" algn="l"/>
                <a:tab pos="5251460" algn="l"/>
                <a:tab pos="5907893" algn="l"/>
                <a:tab pos="6564325" algn="l"/>
                <a:tab pos="7220758" algn="l"/>
                <a:tab pos="7877190" algn="l"/>
              </a:tabLst>
            </a:pPr>
            <a:r>
              <a:rPr lang="en-US" altLang="en-US" dirty="0"/>
              <a:t>Mobbing projects with WIP=1 and done with the customer present, get immediate feedback, and </a:t>
            </a:r>
            <a:r>
              <a:rPr lang="en-US" altLang="en-US" b="1" dirty="0"/>
              <a:t>everyone is happy.</a:t>
            </a:r>
          </a:p>
        </p:txBody>
      </p:sp>
    </p:spTree>
    <p:extLst>
      <p:ext uri="{BB962C8B-B14F-4D97-AF65-F5344CB8AC3E}">
        <p14:creationId xmlns:p14="http://schemas.microsoft.com/office/powerpoint/2010/main" val="25067842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3D3FDC-8135-4F68-9011-025777C346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B29823-82E4-47A3-90E6-8C786CFB88B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525B964-EC7B-4A39-8998-ABA235856C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62EB8C6-2F89-4A62-A1F0-749FD356A0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Scaling goes both ways.  What other project-level requirements and artifacts are unnecessary in continuous flow shops?</a:t>
            </a:r>
          </a:p>
          <a:p>
            <a:r>
              <a:rPr lang="en-US" altLang="en-US" dirty="0"/>
              <a:t>What </a:t>
            </a:r>
          </a:p>
        </p:txBody>
      </p:sp>
    </p:spTree>
    <p:extLst>
      <p:ext uri="{BB962C8B-B14F-4D97-AF65-F5344CB8AC3E}">
        <p14:creationId xmlns:p14="http://schemas.microsoft.com/office/powerpoint/2010/main" val="1746929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0A5646-4D2D-4484-B663-B7A42C631E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0D332-459F-421C-864F-16B92D91A7AA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536925A4-38BE-4EEE-86EE-3AF7433AAD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3E460A5-E831-4FF8-B5D8-E5F2A12515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If we cannot test everything, what do we test? That is </a:t>
            </a:r>
            <a:r>
              <a:rPr lang="en-US" altLang="en-US" b="1" dirty="0"/>
              <a:t>completely context-sensitive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Your application domain, your customer set, your business plans and models, and especially your delivery speed, those things drive your quality planning / risk management.</a:t>
            </a:r>
          </a:p>
          <a:p>
            <a:r>
              <a:rPr lang="en-US" altLang="en-US" dirty="0" err="1"/>
              <a:t>Soooo</a:t>
            </a:r>
            <a:r>
              <a:rPr lang="en-US" altLang="en-US" dirty="0"/>
              <a:t>, you put these quality attributes in a little matrix – a ASQM test matrix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2747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20A5646-4D2D-4484-B663-B7A42C631E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0D332-459F-421C-864F-16B92D91A7A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536925A4-38BE-4EEE-86EE-3AF7433AAD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3E460A5-E831-4FF8-B5D8-E5F2A12515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If we cannot test everything, what do we test? That is </a:t>
            </a:r>
            <a:r>
              <a:rPr lang="en-US" altLang="en-US" b="1" dirty="0"/>
              <a:t>completely context-sensitive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Your application domain, your customer set, your business plans and models, and especially your delivery speed, those things drive your quality planning / risk management.</a:t>
            </a:r>
          </a:p>
          <a:p>
            <a:r>
              <a:rPr lang="en-US" altLang="en-US" dirty="0" err="1"/>
              <a:t>Soooo</a:t>
            </a:r>
            <a:r>
              <a:rPr lang="en-US" altLang="en-US" dirty="0"/>
              <a:t>, you put these quality attributes in a little matrix – a ASQM test matrix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1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ASQM provides: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An operational definition of quality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An expanded test matrix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 marriage of formerly estranged project variables (scope, schedule, cost)</a:t>
            </a:r>
          </a:p>
          <a:p>
            <a:pPr marL="207294" indent="-207294">
              <a:buAutoNum type="arabicPeriod"/>
            </a:pPr>
            <a:r>
              <a:rPr lang="en-US" altLang="en-US" dirty="0"/>
              <a:t>Support for short cycle times / frequent delivery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74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06438"/>
            <a:ext cx="46529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ASQM provides: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An operational definition of quality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An expanded test matrix</a:t>
            </a:r>
          </a:p>
          <a:p>
            <a:pPr marL="207294" indent="-207294">
              <a:buAutoNum type="arabicPeriod"/>
            </a:pPr>
            <a:r>
              <a:rPr lang="en-US" altLang="en-US" dirty="0"/>
              <a:t>A marriage of formerly estranged project variables (scope, schedule, cost)</a:t>
            </a:r>
          </a:p>
          <a:p>
            <a:pPr marL="207294" indent="-207294">
              <a:buAutoNum type="arabicPeriod"/>
            </a:pPr>
            <a:r>
              <a:rPr lang="en-US" altLang="en-US" dirty="0"/>
              <a:t>Support for short cycle times / frequent delivery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2FBD8A1A-FC51-4F05-911E-73F025B7CA8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87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1579074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595135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341510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236F75-C9CF-4779-B991-1903C9B5AD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FA3B7-8E0A-47B3-B692-BC4207BE3FA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0C71464-2F71-487C-B33E-746A4AC6B9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706438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30C7C29-BB2C-4405-A867-3DDF057848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422449"/>
            <a:ext cx="5486681" cy="41902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100" dirty="0"/>
              <a:t>GQM </a:t>
            </a:r>
          </a:p>
          <a:p>
            <a:r>
              <a:rPr lang="en-US" sz="1100" dirty="0"/>
              <a:t>FURPS is Functionality, Usability, Reliability, Performance, and Supportability</a:t>
            </a:r>
          </a:p>
          <a:p>
            <a:r>
              <a:rPr lang="en-US" altLang="en-US" sz="1100" dirty="0"/>
              <a:t>I added the Method. </a:t>
            </a:r>
          </a:p>
          <a:p>
            <a:r>
              <a:rPr lang="en-US" altLang="en-US" sz="1100" dirty="0"/>
              <a:t>Rebecca </a:t>
            </a:r>
            <a:r>
              <a:rPr lang="en-US" altLang="en-US" sz="1100" dirty="0" err="1"/>
              <a:t>Wirfs</a:t>
            </a:r>
            <a:r>
              <a:rPr lang="en-US" altLang="en-US" sz="1100" dirty="0"/>
              <a:t>-Brock added the landing zones.</a:t>
            </a:r>
          </a:p>
          <a:p>
            <a:r>
              <a:rPr lang="en-US" altLang="en-US" sz="1100" dirty="0"/>
              <a:t>This matrix expands to include the most important qualities for your project and contracts for focused iterations.</a:t>
            </a:r>
          </a:p>
        </p:txBody>
      </p:sp>
    </p:spTree>
    <p:extLst>
      <p:ext uri="{BB962C8B-B14F-4D97-AF65-F5344CB8AC3E}">
        <p14:creationId xmlns:p14="http://schemas.microsoft.com/office/powerpoint/2010/main" val="170142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4B18-1CBD-49B6-BCA8-B1D47BCD4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C4320-91B8-4EEB-9912-15DD6DE7C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04DFA-F2C1-4780-9D08-E07D41541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173D-EBCC-46E9-9CC7-67F855074ED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C3C1-74EF-4D11-82A0-BD5C45D0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42F5A5-7948-4315-A7DD-60900CB17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35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CCBB-2D77-472F-B2EF-67604806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61145-DD58-49E4-9FEE-FCA392153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56BF-3D27-4F30-9862-4BBACAEB08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ADDFF-CCF3-4C4B-BE6C-91E94344E4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90BDD-4809-474F-8393-DB6F926C83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C896C1-2296-4875-AC6C-32D030BDF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40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D64EFF-CBE5-448B-B775-DA3247433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96BB5-6EA3-4C22-9B6E-C2D2C8D2F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0C643-0193-491C-B4B8-1C0F673F03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AC538-6602-430D-B483-A5061A7C13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B0535-6D60-4A19-9E9C-E29CAA1DF7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09C203-CFC2-491B-B9C2-1C9F8A30E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93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03F4-E12A-4A72-A117-CCD6BE295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6D8B0-BAC3-4E1D-B1C5-FA1A0312B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EED-40C1-405A-BEA8-887B441D849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F232-35C0-42B9-9FC8-B4A0BFAF1F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54FC2-0FFF-413F-9076-D9DF600C5C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832D42-7FFE-40EC-8AFE-00E286431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087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519C-93F0-41F0-92D3-498B6C37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7F06-2E0B-497E-B191-83EF09727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AEE00-71A6-4DDE-B551-6C4F0373DC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6C10A-64D1-424E-9716-77F3521C34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CDC39-5EF2-4FC1-821B-74C533F8C0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1F512B-2179-43B2-9F0D-648E781FC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86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2172-2607-4E01-AFAE-F11E9D63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83098-6D97-4685-BC8F-B7A62E8DD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1EDC-AD87-4772-8B90-40D6BF03E6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A9488-6795-4020-B706-0074D89B7B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D7C91-7518-4999-AC38-1A74A0C85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BBE3E8-0557-4AA2-8BC5-8DD346E53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8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7B84-28E8-4DB0-AF01-54344C22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E865-A273-4FC4-ABC8-CC8E04E6A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2052638"/>
            <a:ext cx="4062412" cy="3957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71DE8-115A-413D-A586-4D511A39B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2052638"/>
            <a:ext cx="4064000" cy="3957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808B-C8B3-4312-AEC5-B78EC88AAE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B9826-5A63-4284-9E47-6F0E27E6F0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6D8C9-2857-4AEF-98CC-7D0D0305DD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3D897-610C-43BD-8D99-4A8F43701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328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89E1-ACE8-4824-841A-4ADD6BE8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C0165-9D78-4EB6-8FBE-ADC176DE3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5FEBF-8633-4D84-A5A9-699F26A3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140BD-6301-4DD1-B603-115521448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601B11-339E-41CF-BD6C-301FC7A34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A09D7-252E-4508-B48F-34FA97D512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FCF08-0D47-45F2-ADFF-BE4B3D5B1E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FCAA7-17AA-4FE4-A2DD-E459ACD7C4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0E97A1-E49D-4C3D-960B-F2568EA5D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9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A776-D542-412A-9FDA-C4DFE5B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05757-4C51-4EA3-8569-59B65F7B27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404EA-8BAC-424A-AA8E-482A704E19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A8EBC-CDFC-420C-A956-80F89EF489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13FEE8-92D7-4DBD-93E7-A7862AB65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237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4D65C-ECFA-4077-B379-15856552D6D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33C3A-46AA-4D4C-A950-DB9565E055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7ADA4-A3BF-4C97-BB90-BAA80260F0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4DE2BB-801F-4872-B9D0-AD154DCAE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21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AE25-C8B7-43BA-A0AE-8FBE1A43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AD33-8B2F-4546-92B0-94A33D3A0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9F016-F1D9-4E81-BB18-42F2B064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1FCE9-C2BA-4F9F-9426-83D14E2CD4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3B6DF-6DB2-479C-90D2-3C557337BE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664A5-09D0-4EF8-8287-92085D730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DE89DA-21D9-4EFC-85D2-A518182BE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98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5AE1-C210-4D7E-A4F6-C9E7B1DB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1D4A-3CA0-4D1C-8606-A99F2E39E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CC06-BC86-423A-93E5-67DDBCB4AE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5F4F-8E6D-4F32-A0CB-4B79EF0156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CAF33-785D-483C-9409-362E6C0EC5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0765EF-F1F4-454A-8EE6-E24D72923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742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4602-EBE6-4342-9B8B-34EFA7E54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66160-CA84-4CEB-8CAE-B7938CCD2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D7B33-C44E-45F1-8FCA-0CAEDFB1D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B4F3B-184F-4BDD-9B89-FE6F2B61E0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293FC-358A-40BC-9A0B-5413D2B749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3487E-11D1-483F-BADA-0F774971B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46F59-93A8-4B10-9FE7-5CC3E7017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34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6153-B6AC-4101-8EF1-925D26FF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E7C86-34B4-4D8E-92A8-42CDFEF1C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F5D34-AE4F-41B1-A14A-3C24F52BD3C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ECE31-C7BC-4D33-8719-E785A35999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95193-35DF-46B1-8A86-EDE049B6B9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99183A-55C8-4304-BA18-D8B32B50B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462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EB0DE5-E115-49CC-B02C-E1945F9E4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00900" y="588963"/>
            <a:ext cx="2159000" cy="5421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1A037-F506-4DA2-85D8-0C9A0CE86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725" y="588963"/>
            <a:ext cx="6327775" cy="54213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F780D-05C0-455A-AABE-453923599F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7E3BE-01AB-4586-8C84-30F2B4F988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1223E-41AB-43B7-A35B-9A68B977C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BE52ED-E950-4FAE-A8B7-B7B782699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1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647D-19AF-40B6-AE97-9F7C71BD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0BC4F-7F00-4299-A7E3-B4815EDF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F4B6C-D936-4391-9ACE-079BBAFEC1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86002-2785-42A7-A9AF-28828EFE75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D1FCB-0611-49B3-860A-456F13534F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6A83D5-BFCD-4093-B490-6BACCE2C6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80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0D03-3E7F-4C83-9C17-44A6446A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DF7E-046B-4628-A0E3-974CACA25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8C50-CB65-4371-B46B-DE9A33E00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75DAA-3513-43EB-91DB-7605BE567F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1003C-2F8D-42B4-BC8E-190CE81E7E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04519-4118-452F-BBED-A6D34D21E0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2548A4-14BB-4DCA-A544-64F0263F2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09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9866-4F18-420A-8FE9-973CC834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76991-4A7B-4399-BDBE-419B6D142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83B49-711D-489E-A8B1-980948D2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74A5A-D4AA-4123-915A-D58ABC64B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F16CB-7BF3-47A6-B31D-4C0E4D7B6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F8167-BEF3-4932-AD97-C37B9CA9E6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E54C3-6EC0-47B5-8317-0D5126D450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146B3-9E27-4571-8A4F-5B243B6945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EECB26-3388-44B6-AD45-7CF07693A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80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A55F1-559E-4C2C-A563-B0030A57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8DA75-1670-4580-92FB-F1BC44DA73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8258-CFBD-48F3-9A1C-070F308462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39911-C387-4719-A977-EB3B3D136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5F32DF-E9F1-4BC8-A7F1-64211D73F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9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0C263-2A88-49A8-871C-75A56CB38E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E7A25-6137-4FC5-B497-08FF456447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04D3B-D496-436C-9FB7-C53534D4B5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CC5CC2-855A-4B84-9804-6ECEE4AD1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7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1E52-2972-4312-8BAC-A6E9DF74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1623-5C1D-4BA8-BC31-8EA264C49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F547A-7D86-4B26-9FC3-E66A4C202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EF210-4016-4391-8B4B-9D7097AE36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ADF03-52B4-43A1-839B-5F2219BACB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28AC-F2E4-4100-8174-CC3EF687E0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A8A11B-537E-4925-8375-2E21037A8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5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AFBB-F458-48D5-A726-87FB08C4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30CDA-F410-4DE7-A08C-D6ACC28F4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69C1C-7158-4AF1-9BFD-BB8DADAA0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3E58E-2D7B-430F-A09A-8414DE1AF1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1277F-8403-471F-AADA-FA9E0891AF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B23B-0250-4BC8-A2A1-B0180E5024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0EEF7A-602E-43A7-9D41-1A564A576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2A873033-BBA2-42C5-8589-73AC985C2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B296895-8BC9-4C0E-827A-BE26288F9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52E9D5-4C6E-45B5-999E-D8DAE2D725F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58C87C-D5B6-47EA-84EF-C8E5D17AC57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5DB554-E981-4BA8-AEAE-57B03BAB856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56D1E14B-FED6-40FD-BD0A-2DBEA37869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53AA5A9C-6D61-434B-BDB6-CB2B753A5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88963"/>
            <a:ext cx="86391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24A0303-1E67-45F7-86AE-9FB387FEE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52638"/>
            <a:ext cx="8278812" cy="395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54C0E60-926B-490C-B01E-4EAE2093346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92163" y="64198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B4DFF2-8EAF-49FC-B577-62354D62365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82975" y="6419850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FD00F6F-27EC-4CB4-A54D-FAEE827DA8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1988" y="64198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D68CA640-36CF-46E0-B5B2-0530B1D6C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 kern="1200">
          <a:solidFill>
            <a:srgbClr val="996633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2pPr>
      <a:lvl3pPr marL="1143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3pPr>
      <a:lvl4pPr marL="1600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4pPr>
      <a:lvl5pPr marL="20574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5pPr>
      <a:lvl6pPr marL="25146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6pPr>
      <a:lvl7pPr marL="29718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7pPr>
      <a:lvl8pPr marL="3429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8pPr>
      <a:lvl9pPr marL="3886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i="1">
          <a:solidFill>
            <a:srgbClr val="996633"/>
          </a:solidFill>
          <a:latin typeface="Times New Roman" panose="02020603050405020304" pitchFamily="18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IESavage0000@gmail.com" TargetMode="External"/><Relationship Id="rId2" Type="http://schemas.openxmlformats.org/officeDocument/2006/relationships/hyperlink" Target="mailto:IESavage@yaho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EDDF-69C7-47D2-98A6-6A0EFDB10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874837"/>
            <a:ext cx="7559675" cy="1993901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Welcome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Agile Software Quality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5927A-0B4B-4BCA-9C2D-60EBE91E5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Attributes testing </a:t>
            </a:r>
            <a:r>
              <a:rPr lang="en-US" dirty="0">
                <a:sym typeface="Wingdings" panose="05000000000000000000" pitchFamily="2" charset="2"/>
              </a:rPr>
              <a:t> Better quality, less risk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844E0-1548-4AE3-9726-A7D979112F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 dirty="0"/>
              <a:t>(c) 2019 Ian E. Savage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34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0B10-1F73-448B-A992-0EDCB47C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use ASQM?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1676-632F-417E-8351-5BB67E15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4" y="1979613"/>
            <a:ext cx="8586787" cy="4138612"/>
          </a:xfrm>
        </p:spPr>
        <p:txBody>
          <a:bodyPr/>
          <a:lstStyle/>
          <a:p>
            <a:r>
              <a:rPr lang="en-US" dirty="0"/>
              <a:t>At the beginning of a cycle, the team:</a:t>
            </a:r>
          </a:p>
          <a:p>
            <a:pPr marL="514350" indent="-514350">
              <a:buAutoNum type="arabicPeriod"/>
            </a:pPr>
            <a:r>
              <a:rPr lang="en-US" dirty="0"/>
              <a:t>Selects salient quality attribute(s)</a:t>
            </a:r>
          </a:p>
          <a:p>
            <a:pPr marL="514350" indent="-514350">
              <a:buAutoNum type="arabicPeriod"/>
            </a:pPr>
            <a:r>
              <a:rPr lang="en-US" dirty="0"/>
              <a:t>Lists associated questions and answers</a:t>
            </a:r>
          </a:p>
          <a:p>
            <a:pPr marL="514350" indent="-514350">
              <a:buAutoNum type="arabicPeriod"/>
            </a:pPr>
            <a:r>
              <a:rPr lang="en-US" dirty="0"/>
              <a:t>Ranks important risks</a:t>
            </a:r>
          </a:p>
          <a:p>
            <a:pPr marL="514350" indent="-514350">
              <a:buAutoNum type="arabicPeriod"/>
            </a:pPr>
            <a:r>
              <a:rPr lang="en-US" dirty="0"/>
              <a:t>Plans for monitoring those risks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AD618-82E7-4718-82E2-AB757CEB44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48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test matrix*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400" dirty="0"/>
              <a:t>* An adaptation of Victor </a:t>
            </a:r>
            <a:r>
              <a:rPr lang="en-US" altLang="en-US" sz="1400" dirty="0">
                <a:highlight>
                  <a:srgbClr val="FFFF00"/>
                </a:highlight>
              </a:rPr>
              <a:t>Basili's Goal-Question-Metric</a:t>
            </a:r>
            <a:r>
              <a:rPr lang="en-US" altLang="en-US" sz="1400" dirty="0"/>
              <a:t> and Robert </a:t>
            </a:r>
            <a:r>
              <a:rPr lang="en-US" altLang="en-US" sz="1400" dirty="0">
                <a:highlight>
                  <a:srgbClr val="FFFF00"/>
                </a:highlight>
              </a:rPr>
              <a:t>Grady's FURPS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34525"/>
              </p:ext>
            </p:extLst>
          </p:nvPr>
        </p:nvGraphicFramePr>
        <p:xfrm>
          <a:off x="1001712" y="1539698"/>
          <a:ext cx="4709160" cy="1925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834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test matrix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/>
        </p:nvGraphicFramePr>
        <p:xfrm>
          <a:off x="1001712" y="1539698"/>
          <a:ext cx="4709160" cy="1925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98C02-A1C8-4163-B47B-ACF795B9A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10749"/>
              </p:ext>
            </p:extLst>
          </p:nvPr>
        </p:nvGraphicFramePr>
        <p:xfrm>
          <a:off x="5710872" y="1539698"/>
          <a:ext cx="1569720" cy="26717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822386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85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When, where, and how we get the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2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12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1259"/>
                  </a:ext>
                </a:extLst>
              </a:tr>
              <a:tr h="360398">
                <a:tc>
                  <a:txBody>
                    <a:bodyPr/>
                    <a:lstStyle/>
                    <a:p>
                      <a:endParaRPr 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8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374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578487"/>
                  </a:ext>
                </a:extLst>
              </a:tr>
            </a:tbl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07EC1196-1782-4119-A5EB-C8C638881AF4}"/>
              </a:ext>
            </a:extLst>
          </p:cNvPr>
          <p:cNvSpPr/>
          <p:nvPr/>
        </p:nvSpPr>
        <p:spPr bwMode="auto">
          <a:xfrm>
            <a:off x="6030912" y="3551237"/>
            <a:ext cx="838200" cy="7736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85262-BB7D-4CEF-B25E-FB998B1EB953}"/>
              </a:ext>
            </a:extLst>
          </p:cNvPr>
          <p:cNvSpPr txBox="1"/>
          <p:nvPr/>
        </p:nvSpPr>
        <p:spPr>
          <a:xfrm>
            <a:off x="5497512" y="4465637"/>
            <a:ext cx="17830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My small addition</a:t>
            </a:r>
          </a:p>
        </p:txBody>
      </p:sp>
    </p:spTree>
    <p:extLst>
      <p:ext uri="{BB962C8B-B14F-4D97-AF65-F5344CB8AC3E}">
        <p14:creationId xmlns:p14="http://schemas.microsoft.com/office/powerpoint/2010/main" val="2828921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test matrix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5565"/>
              </p:ext>
            </p:extLst>
          </p:nvPr>
        </p:nvGraphicFramePr>
        <p:xfrm>
          <a:off x="1001712" y="1539698"/>
          <a:ext cx="4709160" cy="1925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04659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98C02-A1C8-4163-B47B-ACF795B9A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07409"/>
              </p:ext>
            </p:extLst>
          </p:nvPr>
        </p:nvGraphicFramePr>
        <p:xfrm>
          <a:off x="5710872" y="1539698"/>
          <a:ext cx="1569720" cy="2194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822386592"/>
                    </a:ext>
                  </a:extLst>
                </a:gridCol>
              </a:tblGrid>
              <a:tr h="320887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85227"/>
                  </a:ext>
                </a:extLst>
              </a:tr>
              <a:tr h="401108">
                <a:tc>
                  <a:txBody>
                    <a:bodyPr/>
                    <a:lstStyle/>
                    <a:p>
                      <a:r>
                        <a:rPr lang="en-US" sz="1200" dirty="0"/>
                        <a:t>When, where, and how we get the data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522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2046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1259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89914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7497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784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2E552F-33A7-4096-8C15-78E3D9E2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86515"/>
              </p:ext>
            </p:extLst>
          </p:nvPr>
        </p:nvGraphicFramePr>
        <p:xfrm>
          <a:off x="7280592" y="1539698"/>
          <a:ext cx="1569720" cy="2743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210319695"/>
                    </a:ext>
                  </a:extLst>
                </a:gridCol>
              </a:tblGrid>
              <a:tr h="295469"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91064"/>
                  </a:ext>
                </a:extLst>
              </a:tr>
              <a:tr h="812538">
                <a:tc>
                  <a:txBody>
                    <a:bodyPr/>
                    <a:lstStyle/>
                    <a:p>
                      <a:r>
                        <a:rPr lang="en-US" sz="1200" dirty="0"/>
                        <a:t>Landing zone for each attribute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(Sufficient but not gold-plated)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09297"/>
                  </a:ext>
                </a:extLst>
              </a:tr>
              <a:tr h="2216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49993"/>
                  </a:ext>
                </a:extLst>
              </a:tr>
              <a:tr h="2216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78650"/>
                  </a:ext>
                </a:extLst>
              </a:tr>
              <a:tr h="2216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10696"/>
                  </a:ext>
                </a:extLst>
              </a:tr>
              <a:tr h="2216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07598"/>
                  </a:ext>
                </a:extLst>
              </a:tr>
              <a:tr h="2216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716440"/>
                  </a:ext>
                </a:extLst>
              </a:tr>
            </a:tbl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4C0A753B-04D4-4AE3-8879-153689F708C6}"/>
              </a:ext>
            </a:extLst>
          </p:cNvPr>
          <p:cNvSpPr/>
          <p:nvPr/>
        </p:nvSpPr>
        <p:spPr bwMode="auto">
          <a:xfrm>
            <a:off x="7646352" y="3710626"/>
            <a:ext cx="838200" cy="7736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8CFDE-0107-4066-A9E9-5205668FA303}"/>
              </a:ext>
            </a:extLst>
          </p:cNvPr>
          <p:cNvSpPr txBox="1"/>
          <p:nvPr/>
        </p:nvSpPr>
        <p:spPr>
          <a:xfrm>
            <a:off x="7173912" y="4760356"/>
            <a:ext cx="2129789" cy="77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Rebecca Wirfs-Brock</a:t>
            </a:r>
          </a:p>
          <a:p>
            <a:r>
              <a:rPr lang="en-US" sz="1600" dirty="0"/>
              <a:t>&amp; Ray </a:t>
            </a:r>
            <a:r>
              <a:rPr lang="en-US" sz="1600" dirty="0" err="1"/>
              <a:t>Arell’s</a:t>
            </a:r>
            <a:r>
              <a:rPr lang="en-US" sz="1600" dirty="0"/>
              <a:t> significant addition</a:t>
            </a:r>
          </a:p>
        </p:txBody>
      </p:sp>
    </p:spTree>
    <p:extLst>
      <p:ext uri="{BB962C8B-B14F-4D97-AF65-F5344CB8AC3E}">
        <p14:creationId xmlns:p14="http://schemas.microsoft.com/office/powerpoint/2010/main" val="1436288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test matrix – general form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/>
        </p:nvGraphicFramePr>
        <p:xfrm>
          <a:off x="1001712" y="1539698"/>
          <a:ext cx="4709160" cy="1925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04659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98C02-A1C8-4163-B47B-ACF795B9A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87889"/>
              </p:ext>
            </p:extLst>
          </p:nvPr>
        </p:nvGraphicFramePr>
        <p:xfrm>
          <a:off x="5710872" y="1539698"/>
          <a:ext cx="1569720" cy="2194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822386592"/>
                    </a:ext>
                  </a:extLst>
                </a:gridCol>
              </a:tblGrid>
              <a:tr h="320887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85227"/>
                  </a:ext>
                </a:extLst>
              </a:tr>
              <a:tr h="401108">
                <a:tc>
                  <a:txBody>
                    <a:bodyPr/>
                    <a:lstStyle/>
                    <a:p>
                      <a:r>
                        <a:rPr lang="en-US" sz="1200" dirty="0"/>
                        <a:t>When, where, and how we get the data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522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2046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1259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89914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7497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784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2E552F-33A7-4096-8C15-78E3D9E2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96842"/>
              </p:ext>
            </p:extLst>
          </p:nvPr>
        </p:nvGraphicFramePr>
        <p:xfrm>
          <a:off x="7280592" y="1539698"/>
          <a:ext cx="1569720" cy="2743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210319695"/>
                    </a:ext>
                  </a:extLst>
                </a:gridCol>
              </a:tblGrid>
              <a:tr h="268205"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91064"/>
                  </a:ext>
                </a:extLst>
              </a:tr>
              <a:tr h="737564">
                <a:tc>
                  <a:txBody>
                    <a:bodyPr/>
                    <a:lstStyle/>
                    <a:p>
                      <a:r>
                        <a:rPr lang="en-US" sz="1200" dirty="0"/>
                        <a:t>Landing zone for each attribute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(Sufficient but not gold-plated)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09297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49993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78650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10696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07598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716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63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test matrix – general form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107950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000" dirty="0"/>
              <a:t>	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/>
        </p:nvGraphicFramePr>
        <p:xfrm>
          <a:off x="1001712" y="1539698"/>
          <a:ext cx="4709160" cy="1925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04659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98C02-A1C8-4163-B47B-ACF795B9A40D}"/>
              </a:ext>
            </a:extLst>
          </p:cNvPr>
          <p:cNvGraphicFramePr>
            <a:graphicFrameLocks noGrp="1"/>
          </p:cNvGraphicFramePr>
          <p:nvPr/>
        </p:nvGraphicFramePr>
        <p:xfrm>
          <a:off x="5710872" y="1539698"/>
          <a:ext cx="1569720" cy="2194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822386592"/>
                    </a:ext>
                  </a:extLst>
                </a:gridCol>
              </a:tblGrid>
              <a:tr h="320887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85227"/>
                  </a:ext>
                </a:extLst>
              </a:tr>
              <a:tr h="401108">
                <a:tc>
                  <a:txBody>
                    <a:bodyPr/>
                    <a:lstStyle/>
                    <a:p>
                      <a:r>
                        <a:rPr lang="en-US" sz="1200" dirty="0"/>
                        <a:t>When, where, and how we get the data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522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2046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1259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89914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7497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784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2E552F-33A7-4096-8C15-78E3D9E2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87967"/>
              </p:ext>
            </p:extLst>
          </p:nvPr>
        </p:nvGraphicFramePr>
        <p:xfrm>
          <a:off x="7280592" y="1539698"/>
          <a:ext cx="1569720" cy="2743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1210319695"/>
                    </a:ext>
                  </a:extLst>
                </a:gridCol>
              </a:tblGrid>
              <a:tr h="268205"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91064"/>
                  </a:ext>
                </a:extLst>
              </a:tr>
              <a:tr h="737564">
                <a:tc>
                  <a:txBody>
                    <a:bodyPr/>
                    <a:lstStyle/>
                    <a:p>
                      <a:r>
                        <a:rPr lang="en-US" sz="1200" dirty="0"/>
                        <a:t>Landing zone for each attribute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(Sufficient but not gold-plated)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09297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49993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78650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10696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07598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7164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232F1B-013C-4D65-8EE3-EA7B50D8FEC8}"/>
              </a:ext>
            </a:extLst>
          </p:cNvPr>
          <p:cNvSpPr txBox="1"/>
          <p:nvPr/>
        </p:nvSpPr>
        <p:spPr>
          <a:xfrm>
            <a:off x="1230313" y="3861860"/>
            <a:ext cx="44958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is important?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7B199-CC9B-4540-843E-6D29F354D661}"/>
              </a:ext>
            </a:extLst>
          </p:cNvPr>
          <p:cNvSpPr txBox="1"/>
          <p:nvPr/>
        </p:nvSpPr>
        <p:spPr>
          <a:xfrm>
            <a:off x="4985544" y="4458341"/>
            <a:ext cx="434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A: Context driven.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6D17E9-560C-4700-BEBF-9D9049B56CF7}"/>
              </a:ext>
            </a:extLst>
          </p:cNvPr>
          <p:cNvSpPr txBox="1"/>
          <p:nvPr/>
        </p:nvSpPr>
        <p:spPr>
          <a:xfrm>
            <a:off x="5019312" y="5656823"/>
            <a:ext cx="434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A: Context driven.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D933E9-AC38-4682-A253-B641DF3691DD}"/>
              </a:ext>
            </a:extLst>
          </p:cNvPr>
          <p:cNvSpPr txBox="1"/>
          <p:nvPr/>
        </p:nvSpPr>
        <p:spPr>
          <a:xfrm>
            <a:off x="1258023" y="5062712"/>
            <a:ext cx="44958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do we stop?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7F915E-34E1-4E0B-BBB9-AB2A91E4D54D}"/>
              </a:ext>
            </a:extLst>
          </p:cNvPr>
          <p:cNvSpPr txBox="1"/>
          <p:nvPr/>
        </p:nvSpPr>
        <p:spPr>
          <a:xfrm>
            <a:off x="1290170" y="6271699"/>
            <a:ext cx="599064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Decide with your teammates!</a:t>
            </a:r>
          </a:p>
        </p:txBody>
      </p:sp>
    </p:spTree>
    <p:extLst>
      <p:ext uri="{BB962C8B-B14F-4D97-AF65-F5344CB8AC3E}">
        <p14:creationId xmlns:p14="http://schemas.microsoft.com/office/powerpoint/2010/main" val="1307488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 sample ASQM test matrix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006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66102"/>
              </p:ext>
            </p:extLst>
          </p:nvPr>
        </p:nvGraphicFramePr>
        <p:xfrm>
          <a:off x="720726" y="1539698"/>
          <a:ext cx="8815386" cy="36779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7786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969217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747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Does it work?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Is it all there?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#bugs (weighted)</a:t>
                      </a:r>
                    </a:p>
                    <a:p>
                      <a:r>
                        <a:rPr lang="en-US" sz="1200" dirty="0"/>
                        <a:t>Bug density</a:t>
                      </a:r>
                    </a:p>
                    <a:p>
                      <a:r>
                        <a:rPr lang="en-US" sz="1200" dirty="0"/>
                        <a:t>%FP or story points delivered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Bug tracking</a:t>
                      </a:r>
                    </a:p>
                    <a:p>
                      <a:r>
                        <a:rPr lang="en-US" sz="1200" dirty="0"/>
                        <a:t>#bugs/KLOC</a:t>
                      </a:r>
                    </a:p>
                    <a:p>
                      <a:r>
                        <a:rPr lang="en-US" sz="1200" dirty="0"/>
                        <a:t>[See IFPUG]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– 50</a:t>
                      </a:r>
                    </a:p>
                    <a:p>
                      <a:r>
                        <a:rPr lang="en-US" sz="1200" dirty="0"/>
                        <a:t>0 – 10</a:t>
                      </a:r>
                    </a:p>
                    <a:p>
                      <a:r>
                        <a:rPr lang="en-US" sz="1200" dirty="0"/>
                        <a:t>50% - 95%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Hackable?</a:t>
                      </a:r>
                    </a:p>
                    <a:p>
                      <a:r>
                        <a:rPr lang="en-US" sz="1200" dirty="0"/>
                        <a:t>Robust?</a:t>
                      </a:r>
                    </a:p>
                    <a:p>
                      <a:r>
                        <a:rPr lang="en-US" sz="1200" dirty="0"/>
                        <a:t>Resilient?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#vulnerabilities</a:t>
                      </a:r>
                    </a:p>
                    <a:p>
                      <a:r>
                        <a:rPr lang="en-US" sz="1200" dirty="0"/>
                        <a:t>Exposed PII</a:t>
                      </a:r>
                    </a:p>
                    <a:p>
                      <a:r>
                        <a:rPr lang="en-US" sz="1200" dirty="0"/>
                        <a:t>Uncaught crashes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Pen testing</a:t>
                      </a:r>
                    </a:p>
                    <a:p>
                      <a:r>
                        <a:rPr lang="en-US" sz="1200" dirty="0"/>
                        <a:t>Fuzzing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null dereferences</a:t>
                      </a:r>
                    </a:p>
                    <a:p>
                      <a:r>
                        <a:rPr lang="en-US" sz="1200" dirty="0"/>
                        <a:t>0 PII leaks</a:t>
                      </a:r>
                    </a:p>
                    <a:p>
                      <a:r>
                        <a:rPr lang="en-US" sz="1200" dirty="0"/>
                        <a:t>0 uncaught crashes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Maintainability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Understandable?</a:t>
                      </a:r>
                    </a:p>
                    <a:p>
                      <a:r>
                        <a:rPr lang="en-US" sz="1200" dirty="0"/>
                        <a:t>Changeable?</a:t>
                      </a:r>
                    </a:p>
                    <a:p>
                      <a:r>
                        <a:rPr lang="en-US" sz="1200" dirty="0"/>
                        <a:t>Brittleness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Cyclomatic complexity</a:t>
                      </a:r>
                    </a:p>
                    <a:p>
                      <a:r>
                        <a:rPr lang="en-US" sz="1200" dirty="0"/>
                        <a:t>Mins / typical fix</a:t>
                      </a:r>
                    </a:p>
                    <a:p>
                      <a:r>
                        <a:rPr lang="en-US" sz="1200" dirty="0"/>
                        <a:t>#New bugs /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Change tracking</a:t>
                      </a:r>
                    </a:p>
                    <a:p>
                      <a:r>
                        <a:rPr lang="en-US" sz="1200" dirty="0"/>
                        <a:t>Bug tracking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&lt; CC &lt; 10</a:t>
                      </a:r>
                    </a:p>
                    <a:p>
                      <a:r>
                        <a:rPr lang="en-US" sz="1200" dirty="0"/>
                        <a:t>1 – 30 minutes</a:t>
                      </a:r>
                    </a:p>
                    <a:p>
                      <a:r>
                        <a:rPr lang="en-US" sz="1200" dirty="0"/>
                        <a:t>0 – 1 /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Supportability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Explainable?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satisfaction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T2B 50 - 80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81431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49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1745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9C284-D979-48F6-AC4A-772F9267E4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67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F9C-9500-4357-8F83-49D8C4CD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18" y="579437"/>
            <a:ext cx="9069387" cy="1219200"/>
          </a:xfrm>
        </p:spPr>
        <p:txBody>
          <a:bodyPr/>
          <a:lstStyle/>
          <a:p>
            <a:r>
              <a:rPr lang="en-US" sz="3600" dirty="0"/>
              <a:t>ASQM of RISK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AD0C-6589-42C9-B394-11F526F9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4" y="1798637"/>
            <a:ext cx="9120187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Why do we test?</a:t>
            </a:r>
          </a:p>
          <a:p>
            <a:pPr lvl="1"/>
            <a:r>
              <a:rPr lang="en-US" sz="2000" dirty="0"/>
              <a:t>Tester: “To find bugs and protect the user”</a:t>
            </a:r>
          </a:p>
          <a:p>
            <a:pPr lvl="1"/>
            <a:r>
              <a:rPr lang="en-US" sz="2000" dirty="0"/>
              <a:t>Business owner: “To manage risk”</a:t>
            </a:r>
          </a:p>
          <a:p>
            <a:pPr lvl="1"/>
            <a:endParaRPr lang="en-US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Some things are not worth testing.</a:t>
            </a:r>
          </a:p>
          <a:p>
            <a:pPr marL="457200" lvl="1" indent="0"/>
            <a:r>
              <a:rPr lang="en-US" sz="2000" dirty="0"/>
              <a:t>Tabs vs spaces? Who cares? Maintenance engineers</a:t>
            </a:r>
          </a:p>
          <a:p>
            <a:pPr marL="457200" lvl="1" indent="0"/>
            <a:r>
              <a:rPr lang="en-US" sz="2000" dirty="0"/>
              <a:t>Size of executable? Nobody will ever need 640K RAM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C7728-84B4-4FF2-A605-CC0A26FEC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fi-FI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(c) 2019 Ian E. Savage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</a:t>
            </a:r>
            <a:r>
              <a:rPr lang="en-US" altLang="en-US" sz="3600" dirty="0">
                <a:highlight>
                  <a:srgbClr val="FFFF00"/>
                </a:highlight>
              </a:rPr>
              <a:t>test/risk</a:t>
            </a:r>
            <a:r>
              <a:rPr lang="en-US" altLang="en-US" sz="3600" dirty="0"/>
              <a:t> matrix general form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6095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79181"/>
              </p:ext>
            </p:extLst>
          </p:nvPr>
        </p:nvGraphicFramePr>
        <p:xfrm>
          <a:off x="1001712" y="1539698"/>
          <a:ext cx="7848600" cy="3479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896921782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97747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important attribute, property, 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do we need to know about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data will answer the question(s)?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When, where, and how we get the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 zone for each attribute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(Sufficient but not gold-plated)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important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Next most important attribute…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(Cut line)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3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Most risky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 is the risk?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Probability?</a:t>
                      </a:r>
                    </a:p>
                    <a:p>
                      <a:r>
                        <a:rPr lang="en-US" sz="1200" dirty="0"/>
                        <a:t>Impact? (money)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Mitigation?</a:t>
                      </a:r>
                    </a:p>
                    <a:p>
                      <a:r>
                        <a:rPr lang="en-US" sz="1200" dirty="0"/>
                        <a:t>Trigger?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Failure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9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Second most risky attribute…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1745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259EA-9EA3-4CBD-AA14-5944290A71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9F6CF74-3EE6-4644-BC8A-572C80FC45F2}"/>
              </a:ext>
            </a:extLst>
          </p:cNvPr>
          <p:cNvSpPr/>
          <p:nvPr/>
        </p:nvSpPr>
        <p:spPr bwMode="auto">
          <a:xfrm>
            <a:off x="87312" y="3779837"/>
            <a:ext cx="633413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234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 sample ASQM test/risk matrix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006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69395"/>
              </p:ext>
            </p:extLst>
          </p:nvPr>
        </p:nvGraphicFramePr>
        <p:xfrm>
          <a:off x="720726" y="1539698"/>
          <a:ext cx="8815386" cy="38506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7786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969217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747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Does it work?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Is it all there?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#bugs (weighted)</a:t>
                      </a:r>
                    </a:p>
                    <a:p>
                      <a:r>
                        <a:rPr lang="en-US" sz="1200" dirty="0"/>
                        <a:t>Bug density</a:t>
                      </a:r>
                    </a:p>
                    <a:p>
                      <a:r>
                        <a:rPr lang="en-US" sz="1200" dirty="0"/>
                        <a:t>%FP or story points delivered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Bug tracking</a:t>
                      </a:r>
                    </a:p>
                    <a:p>
                      <a:r>
                        <a:rPr lang="en-US" sz="1200" dirty="0"/>
                        <a:t>#bugs/KLOC</a:t>
                      </a:r>
                    </a:p>
                    <a:p>
                      <a:r>
                        <a:rPr lang="en-US" sz="1200" dirty="0"/>
                        <a:t>[See IFPUG]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– 50</a:t>
                      </a:r>
                    </a:p>
                    <a:p>
                      <a:r>
                        <a:rPr lang="en-US" sz="1200" dirty="0"/>
                        <a:t>0 – 10</a:t>
                      </a:r>
                    </a:p>
                    <a:p>
                      <a:r>
                        <a:rPr lang="en-US" sz="1200" dirty="0"/>
                        <a:t>50% - 95%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Hackable?</a:t>
                      </a:r>
                    </a:p>
                    <a:p>
                      <a:r>
                        <a:rPr lang="en-US" sz="1200" dirty="0"/>
                        <a:t>Robust?</a:t>
                      </a:r>
                    </a:p>
                    <a:p>
                      <a:r>
                        <a:rPr lang="en-US" sz="1200" dirty="0"/>
                        <a:t>Resilient?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#vulnerabilities</a:t>
                      </a:r>
                    </a:p>
                    <a:p>
                      <a:r>
                        <a:rPr lang="en-US" sz="1200" dirty="0"/>
                        <a:t>Exposed PII</a:t>
                      </a:r>
                    </a:p>
                    <a:p>
                      <a:r>
                        <a:rPr lang="en-US" sz="1200" dirty="0"/>
                        <a:t>Uncaught crashes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Pen testing</a:t>
                      </a:r>
                    </a:p>
                    <a:p>
                      <a:r>
                        <a:rPr lang="en-US" sz="1200" dirty="0"/>
                        <a:t>Fuzzing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null dereferences</a:t>
                      </a:r>
                    </a:p>
                    <a:p>
                      <a:r>
                        <a:rPr lang="en-US" sz="1200" dirty="0"/>
                        <a:t>0 PII leaks</a:t>
                      </a:r>
                    </a:p>
                    <a:p>
                      <a:r>
                        <a:rPr lang="en-US" sz="1200" dirty="0"/>
                        <a:t>0 uncaught crashes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Maintainability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Understandable?</a:t>
                      </a:r>
                    </a:p>
                    <a:p>
                      <a:r>
                        <a:rPr lang="en-US" sz="1200" dirty="0"/>
                        <a:t>Changeable?</a:t>
                      </a:r>
                    </a:p>
                    <a:p>
                      <a:r>
                        <a:rPr lang="en-US" sz="1200" dirty="0"/>
                        <a:t>Brittleness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Cyclomatic complexity</a:t>
                      </a:r>
                    </a:p>
                    <a:p>
                      <a:r>
                        <a:rPr lang="en-US" sz="1200" dirty="0"/>
                        <a:t>Mins / typical fix</a:t>
                      </a:r>
                    </a:p>
                    <a:p>
                      <a:r>
                        <a:rPr lang="en-US" sz="1200" dirty="0"/>
                        <a:t>#New bugs /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Change tracking</a:t>
                      </a:r>
                    </a:p>
                    <a:p>
                      <a:r>
                        <a:rPr lang="en-US" sz="1200" dirty="0"/>
                        <a:t>Bug tracking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&lt; CC &lt; 10</a:t>
                      </a:r>
                    </a:p>
                    <a:p>
                      <a:r>
                        <a:rPr lang="en-US" sz="1200" dirty="0"/>
                        <a:t>1 – 30 minutes</a:t>
                      </a:r>
                    </a:p>
                    <a:p>
                      <a:r>
                        <a:rPr lang="en-US" sz="1200" dirty="0"/>
                        <a:t>0 – 1 /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Supportability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Explainable?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satisfaction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T2B 50 - 80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81431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(Cut line)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What’s the risk?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Risk factors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Mitigation / Trigger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Failure budget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3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Too much downtime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Probability = 20%</a:t>
                      </a:r>
                    </a:p>
                    <a:p>
                      <a:r>
                        <a:rPr lang="en-US" sz="1200" dirty="0"/>
                        <a:t>Impact = $100K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Refunds /</a:t>
                      </a:r>
                    </a:p>
                    <a:p>
                      <a:r>
                        <a:rPr lang="en-US" sz="1200" dirty="0"/>
                        <a:t>High 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9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Affordability…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Slow sales in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Probability = 10%</a:t>
                      </a:r>
                    </a:p>
                    <a:p>
                      <a:r>
                        <a:rPr lang="en-US" sz="1200" dirty="0"/>
                        <a:t>Impact = $150K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Early adopter discounts /</a:t>
                      </a:r>
                    </a:p>
                    <a:p>
                      <a:r>
                        <a:rPr lang="en-US" sz="1200" dirty="0"/>
                        <a:t>Direct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1745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9C284-D979-48F6-AC4A-772F9267E4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472213C-E5F5-4505-A641-7D98A0D7ACFD}"/>
              </a:ext>
            </a:extLst>
          </p:cNvPr>
          <p:cNvSpPr/>
          <p:nvPr/>
        </p:nvSpPr>
        <p:spPr bwMode="auto">
          <a:xfrm>
            <a:off x="7554912" y="3932237"/>
            <a:ext cx="1981200" cy="16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762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E6-7DC8-4D09-85B7-FF7FC0FB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Agile Software Quality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B462-F1C4-4B58-B832-3436F64B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768475"/>
            <a:ext cx="9185274" cy="4987925"/>
          </a:xfrm>
        </p:spPr>
        <p:txBody>
          <a:bodyPr/>
          <a:lstStyle/>
          <a:p>
            <a:r>
              <a:rPr lang="en-US" sz="2800" dirty="0"/>
              <a:t>My goal is to bring the QA and Agile communities closer for the benefit of both.</a:t>
            </a:r>
          </a:p>
          <a:p>
            <a:endParaRPr lang="en-US" sz="2800" dirty="0"/>
          </a:p>
          <a:p>
            <a:r>
              <a:rPr lang="en-US" sz="2800" dirty="0"/>
              <a:t>Success criteria / </a:t>
            </a:r>
            <a:r>
              <a:rPr lang="en-US" sz="2800" dirty="0">
                <a:highlight>
                  <a:srgbClr val="FFFF00"/>
                </a:highlight>
              </a:rPr>
              <a:t>Metric</a:t>
            </a:r>
            <a:r>
              <a:rPr lang="en-US" sz="2800" dirty="0"/>
              <a:t>: </a:t>
            </a:r>
            <a:r>
              <a:rPr lang="en-US" sz="2800" dirty="0">
                <a:highlight>
                  <a:srgbClr val="FFFF00"/>
                </a:highlight>
              </a:rPr>
              <a:t>Some of you will try ASQM</a:t>
            </a:r>
            <a:r>
              <a:rPr lang="en-US" sz="2800" dirty="0"/>
              <a:t>…</a:t>
            </a:r>
          </a:p>
          <a:p>
            <a:r>
              <a:rPr lang="en-US" sz="2800" dirty="0"/>
              <a:t>…</a:t>
            </a:r>
            <a:r>
              <a:rPr lang="en-US" sz="2800" dirty="0">
                <a:highlight>
                  <a:srgbClr val="FFFF00"/>
                </a:highlight>
              </a:rPr>
              <a:t>and share</a:t>
            </a:r>
            <a:r>
              <a:rPr lang="en-US" sz="2800" dirty="0"/>
              <a:t> your results with #PNSQC and #AONW.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2CA18-187C-4EBC-BD7B-5B389EB994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841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F9C-9500-4357-8F83-49D8C4CD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AD0C-6589-42C9-B394-11F526F9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417637"/>
            <a:ext cx="8853488" cy="5334000"/>
          </a:xfrm>
        </p:spPr>
        <p:txBody>
          <a:bodyPr/>
          <a:lstStyle/>
          <a:p>
            <a:r>
              <a:rPr lang="en-US" dirty="0"/>
              <a:t>ASQM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…is a </a:t>
            </a:r>
            <a:r>
              <a:rPr lang="en-US" sz="2400" u="sng" dirty="0">
                <a:highlight>
                  <a:srgbClr val="C0C0C0"/>
                </a:highlight>
              </a:rPr>
              <a:t>management framework</a:t>
            </a:r>
            <a:r>
              <a:rPr lang="en-US" sz="2400" dirty="0"/>
              <a:t> sensitive to local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…</a:t>
            </a:r>
            <a:r>
              <a:rPr lang="en-US" sz="2400" u="sng" dirty="0">
                <a:highlight>
                  <a:srgbClr val="C0C0C0"/>
                </a:highlight>
              </a:rPr>
              <a:t>defines “quality”</a:t>
            </a:r>
            <a:r>
              <a:rPr lang="en-US" sz="2400" dirty="0"/>
              <a:t> as a function of salient attributes in context.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…favors </a:t>
            </a:r>
            <a:r>
              <a:rPr lang="en-US" sz="2400" u="sng" dirty="0">
                <a:highlight>
                  <a:srgbClr val="C0C0C0"/>
                </a:highlight>
                <a:sym typeface="Wingdings" panose="05000000000000000000" pitchFamily="2" charset="2"/>
              </a:rPr>
              <a:t>shorter cycles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…</a:t>
            </a:r>
            <a:r>
              <a:rPr lang="en-US" sz="2400" dirty="0">
                <a:highlight>
                  <a:srgbClr val="FFFF00"/>
                </a:highlight>
              </a:rPr>
              <a:t>supports </a:t>
            </a:r>
            <a:r>
              <a:rPr lang="en-US" sz="2400" u="sng" dirty="0">
                <a:highlight>
                  <a:srgbClr val="FFFF00"/>
                </a:highlight>
              </a:rPr>
              <a:t>defensible test plans</a:t>
            </a:r>
            <a:r>
              <a:rPr lang="en-US" sz="2400" dirty="0">
                <a:highlight>
                  <a:srgbClr val="FFFF00"/>
                </a:highlight>
              </a:rPr>
              <a:t> and risk assessments</a:t>
            </a:r>
            <a:r>
              <a:rPr lang="en-US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…supports </a:t>
            </a:r>
            <a:r>
              <a:rPr lang="en-US" sz="2400" u="sng" dirty="0">
                <a:highlight>
                  <a:srgbClr val="C0C0C0"/>
                </a:highlight>
              </a:rPr>
              <a:t>continual improvement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a culture of quality.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…takes </a:t>
            </a:r>
            <a:r>
              <a:rPr lang="en-US" sz="2400" u="sng" dirty="0">
                <a:highlight>
                  <a:srgbClr val="C0C0C0"/>
                </a:highlight>
                <a:sym typeface="Wingdings" panose="05000000000000000000" pitchFamily="2" charset="2"/>
              </a:rPr>
              <a:t>GUTS</a:t>
            </a:r>
            <a:r>
              <a:rPr lang="en-US" sz="2400" dirty="0">
                <a:sym typeface="Wingdings" panose="05000000000000000000" pitchFamily="2" charset="2"/>
              </a:rPr>
              <a:t> (good unit tests).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C7728-84B4-4FF2-A605-CC0A26FEC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9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F9C-9500-4357-8F83-49D8C4CD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AD0C-6589-42C9-B394-11F526F9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98637"/>
            <a:ext cx="8853488" cy="4572000"/>
          </a:xfrm>
        </p:spPr>
        <p:txBody>
          <a:bodyPr/>
          <a:lstStyle/>
          <a:p>
            <a:pPr algn="ctr"/>
            <a:r>
              <a:rPr lang="en-US" dirty="0"/>
              <a:t>Part 2</a:t>
            </a:r>
          </a:p>
          <a:p>
            <a:pPr algn="ctr"/>
            <a:endParaRPr lang="en-US" dirty="0"/>
          </a:p>
          <a:p>
            <a:r>
              <a:rPr lang="en-US" dirty="0"/>
              <a:t>Iron Triangle demise: Project constraints are product variables, too.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C7728-84B4-4FF2-A605-CC0A26FEC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fi-FI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(c) 2019 Ian E. Savage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4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684D76F-9309-4547-801C-C00FF2265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What about the pesky project constraints?*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BEB2C4AE-3873-4F0F-9DE2-3BA7B922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63688"/>
            <a:ext cx="9326563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E35FC-9510-49E1-8839-F5A259D321B1}"/>
              </a:ext>
            </a:extLst>
          </p:cNvPr>
          <p:cNvSpPr txBox="1"/>
          <p:nvPr/>
        </p:nvSpPr>
        <p:spPr>
          <a:xfrm>
            <a:off x="773112" y="6675437"/>
            <a:ext cx="3200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dirty="0">
                <a:highlight>
                  <a:srgbClr val="FFFF00"/>
                </a:highlight>
              </a:rPr>
              <a:t>And the silos they sustain?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6644D-481D-4210-B6D4-001F7B6710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2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ECDD-7EE1-4055-8E65-40153322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to reconcile?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9E273E-F18A-4A37-86F6-F58F6BF9E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425" y="1265237"/>
            <a:ext cx="7886700" cy="3495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F9AB0C-1DE3-406D-89A7-B7174EA65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931" y="4772883"/>
            <a:ext cx="4276190" cy="26761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BAC2C0-0A48-47FF-A521-7306BE7F09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312" y="5408613"/>
            <a:ext cx="1362075" cy="88582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A0C84D-BC14-4F04-8AF6-38236A0B292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220912" y="6827837"/>
            <a:ext cx="3194050" cy="519113"/>
          </a:xfrm>
        </p:spPr>
        <p:txBody>
          <a:bodyPr/>
          <a:lstStyle/>
          <a:p>
            <a:r>
              <a:rPr lang="fi-FI" altLang="en-US"/>
              <a:t>(c) 2019 Ian E. Savage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5924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ECDD-7EE1-4055-8E65-40153322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Can we normalize the project variables?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9E273E-F18A-4A37-86F6-F58F6BF9E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425" y="1265237"/>
            <a:ext cx="7886700" cy="3495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F9AB0C-1DE3-406D-89A7-B7174EA65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7931" y="4772883"/>
            <a:ext cx="4276190" cy="2676190"/>
          </a:xfrm>
          <a:prstGeom prst="rect">
            <a:avLst/>
          </a:prstGeom>
        </p:spPr>
      </p:pic>
      <p:sp>
        <p:nvSpPr>
          <p:cNvPr id="3" name="Arrow: Bent 2">
            <a:extLst>
              <a:ext uri="{FF2B5EF4-FFF2-40B4-BE49-F238E27FC236}">
                <a16:creationId xmlns:a16="http://schemas.microsoft.com/office/drawing/2014/main" id="{E2BC635C-62F2-4640-9427-36D487F78BD9}"/>
              </a:ext>
            </a:extLst>
          </p:cNvPr>
          <p:cNvSpPr/>
          <p:nvPr/>
        </p:nvSpPr>
        <p:spPr bwMode="auto">
          <a:xfrm rot="16200000">
            <a:off x="2089301" y="3953026"/>
            <a:ext cx="1143578" cy="3844044"/>
          </a:xfrm>
          <a:prstGeom prst="ben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7120-4C35-473D-A07B-D1C0B75B965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220912" y="6783202"/>
            <a:ext cx="3194050" cy="519113"/>
          </a:xfrm>
        </p:spPr>
        <p:txBody>
          <a:bodyPr/>
          <a:lstStyle/>
          <a:p>
            <a:r>
              <a:rPr lang="fi-FI" altLang="en-US"/>
              <a:t>(c) 2019 Ian E. Savage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826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B531CBE3-9457-46FD-9674-4C3352C6E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Project constraints → Product qualities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91429ED-C76C-446D-BAC3-AC14F4D6E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14020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Schedule → Availability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Scope → Capability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Cost → Affordability</a:t>
            </a:r>
          </a:p>
        </p:txBody>
      </p:sp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475BE17E-F871-4B0D-A548-671FDEDAA00F}"/>
              </a:ext>
            </a:extLst>
          </p:cNvPr>
          <p:cNvSpPr/>
          <p:nvPr/>
        </p:nvSpPr>
        <p:spPr bwMode="auto">
          <a:xfrm>
            <a:off x="4506911" y="1993377"/>
            <a:ext cx="5573713" cy="5367860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  Magic happens!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B96ED-8104-4118-AF96-3F874841D24D}"/>
              </a:ext>
            </a:extLst>
          </p:cNvPr>
          <p:cNvSpPr txBox="1"/>
          <p:nvPr/>
        </p:nvSpPr>
        <p:spPr>
          <a:xfrm>
            <a:off x="849312" y="5908510"/>
            <a:ext cx="39624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death of software projects?</a:t>
            </a:r>
          </a:p>
          <a:p>
            <a:r>
              <a:rPr lang="en-US" dirty="0"/>
              <a:t>#NoProjects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F45D2-D0F4-437F-BE37-D9E8DDB4FA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480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ECDD-7EE1-4055-8E65-40153322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Normalize the project constraints!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9E273E-F18A-4A37-86F6-F58F6BF9E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425" y="1265237"/>
            <a:ext cx="7886700" cy="3495675"/>
          </a:xfrm>
          <a:prstGeom prst="rect">
            <a:avLst/>
          </a:prstGeom>
        </p:spPr>
      </p:pic>
      <p:sp>
        <p:nvSpPr>
          <p:cNvPr id="3" name="Arrow: Bent 2">
            <a:extLst>
              <a:ext uri="{FF2B5EF4-FFF2-40B4-BE49-F238E27FC236}">
                <a16:creationId xmlns:a16="http://schemas.microsoft.com/office/drawing/2014/main" id="{E2BC635C-62F2-4640-9427-36D487F78BD9}"/>
              </a:ext>
            </a:extLst>
          </p:cNvPr>
          <p:cNvSpPr/>
          <p:nvPr/>
        </p:nvSpPr>
        <p:spPr bwMode="auto">
          <a:xfrm rot="16200000">
            <a:off x="2089301" y="3953026"/>
            <a:ext cx="1143578" cy="3844044"/>
          </a:xfrm>
          <a:prstGeom prst="ben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04284C-262A-4A33-A439-351C3BA67571}"/>
              </a:ext>
            </a:extLst>
          </p:cNvPr>
          <p:cNvSpPr txBox="1"/>
          <p:nvPr/>
        </p:nvSpPr>
        <p:spPr>
          <a:xfrm>
            <a:off x="1611312" y="5303258"/>
            <a:ext cx="274320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Availability </a:t>
            </a:r>
            <a:r>
              <a:rPr lang="en-US" sz="1400" dirty="0">
                <a:sym typeface="Wingdings" panose="05000000000000000000" pitchFamily="2" charset="2"/>
              </a:rPr>
              <a:t> Schedule</a:t>
            </a:r>
          </a:p>
          <a:p>
            <a:r>
              <a:rPr lang="en-US" sz="1400" dirty="0">
                <a:sym typeface="Wingdings" panose="05000000000000000000" pitchFamily="2" charset="2"/>
              </a:rPr>
              <a:t>Affordability  Cost</a:t>
            </a:r>
          </a:p>
          <a:p>
            <a:r>
              <a:rPr lang="en-US" sz="1400" dirty="0">
                <a:sym typeface="Wingdings" panose="05000000000000000000" pitchFamily="2" charset="2"/>
              </a:rPr>
              <a:t>Capability  Scope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C021E6-AAF7-456A-B65D-06025AFFE6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206" y="4760912"/>
            <a:ext cx="2917862" cy="230278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ACBC0-1D9B-4FCD-B52D-BFE2C5303B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472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54DD65E-FDC7-478D-909B-8103C34BE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1752"/>
          <a:lstStyle/>
          <a:p>
            <a:pP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 normalized ASQM test/risk matrix</a:t>
            </a:r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BF6A2963-8E78-47B0-939A-3B9793D85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006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4EE7B54-54C2-492B-AB5D-02A88201B471}"/>
              </a:ext>
            </a:extLst>
          </p:cNvPr>
          <p:cNvGraphicFramePr>
            <a:graphicFrameLocks noGrp="1"/>
          </p:cNvGraphicFramePr>
          <p:nvPr/>
        </p:nvGraphicFramePr>
        <p:xfrm>
          <a:off x="720726" y="1539698"/>
          <a:ext cx="8815386" cy="5222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7786">
                  <a:extLst>
                    <a:ext uri="{9D8B030D-6E8A-4147-A177-3AD203B41FA5}">
                      <a16:colId xmlns:a16="http://schemas.microsoft.com/office/drawing/2014/main" val="4523019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612866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70492486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969217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747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FF00"/>
                          </a:highlight>
                        </a:rPr>
                        <a:t>Availability (int)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When can we sell it?</a:t>
                      </a:r>
                    </a:p>
                    <a:p>
                      <a:r>
                        <a:rPr lang="en-US" sz="1200" dirty="0"/>
                        <a:t>When can we ship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Date for marketing material</a:t>
                      </a:r>
                    </a:p>
                    <a:p>
                      <a:r>
                        <a:rPr lang="en-US" sz="1200" dirty="0"/>
                        <a:t>Dates for 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Monitor go-to-market stuff</a:t>
                      </a:r>
                    </a:p>
                    <a:p>
                      <a:r>
                        <a:rPr lang="en-US" sz="1200" dirty="0"/>
                        <a:t>Monitor 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July 4th–Labor Day</a:t>
                      </a:r>
                    </a:p>
                    <a:p>
                      <a:r>
                        <a:rPr lang="en-US" sz="1200" dirty="0"/>
                        <a:t>Labor Day – T.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FF00"/>
                          </a:highlight>
                        </a:rPr>
                        <a:t>Affordability (int)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Does it cost too much to develop?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Fully-loaded labor cost X number of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HR and Engineering headcount and pay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$2M – $4M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62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FF00"/>
                          </a:highlight>
                        </a:rPr>
                        <a:t>Capability (mrkt)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Does it meet market expectations?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#beta users</a:t>
                      </a:r>
                    </a:p>
                    <a:p>
                      <a:r>
                        <a:rPr lang="en-US" sz="1200" dirty="0"/>
                        <a:t>#early 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Direct customer feedback Monitoring pre-sales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“cool” – “wow”</a:t>
                      </a:r>
                    </a:p>
                    <a:p>
                      <a:r>
                        <a:rPr lang="en-US" sz="1200" dirty="0"/>
                        <a:t>20 – 50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81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Does it work?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Is it all there?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#bugs (weighted)</a:t>
                      </a:r>
                    </a:p>
                    <a:p>
                      <a:r>
                        <a:rPr lang="en-US" sz="1200" dirty="0"/>
                        <a:t>Bug density</a:t>
                      </a:r>
                    </a:p>
                    <a:p>
                      <a:r>
                        <a:rPr lang="en-US" sz="1200" dirty="0"/>
                        <a:t>%FP or story points delivered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Bug tracking</a:t>
                      </a:r>
                    </a:p>
                    <a:p>
                      <a:r>
                        <a:rPr lang="en-US" sz="1200" dirty="0"/>
                        <a:t>#bugs/KLOC</a:t>
                      </a:r>
                    </a:p>
                    <a:p>
                      <a:r>
                        <a:rPr lang="en-US" sz="1200" dirty="0"/>
                        <a:t>[See IFPUG]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– 50</a:t>
                      </a:r>
                    </a:p>
                    <a:p>
                      <a:r>
                        <a:rPr lang="en-US" sz="1200" dirty="0"/>
                        <a:t>0 – 10</a:t>
                      </a:r>
                    </a:p>
                    <a:p>
                      <a:r>
                        <a:rPr lang="en-US" sz="1200" dirty="0"/>
                        <a:t>50% - 95%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Hackable?</a:t>
                      </a:r>
                    </a:p>
                    <a:p>
                      <a:r>
                        <a:rPr lang="en-US" sz="1200" dirty="0"/>
                        <a:t>Robust?</a:t>
                      </a:r>
                    </a:p>
                    <a:p>
                      <a:r>
                        <a:rPr lang="en-US" sz="1200" dirty="0"/>
                        <a:t>Resilient?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#vulnerabilities</a:t>
                      </a:r>
                    </a:p>
                    <a:p>
                      <a:r>
                        <a:rPr lang="en-US" sz="1200" dirty="0"/>
                        <a:t>Exposed PII</a:t>
                      </a:r>
                    </a:p>
                    <a:p>
                      <a:r>
                        <a:rPr lang="en-US" sz="1200" dirty="0"/>
                        <a:t>Uncaught crashes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Pen testing</a:t>
                      </a:r>
                    </a:p>
                    <a:p>
                      <a:r>
                        <a:rPr lang="en-US" sz="1200" dirty="0"/>
                        <a:t>Fuzzing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 null dereferences</a:t>
                      </a:r>
                    </a:p>
                    <a:p>
                      <a:r>
                        <a:rPr lang="en-US" sz="1200" dirty="0"/>
                        <a:t>0 PII leaks</a:t>
                      </a:r>
                    </a:p>
                    <a:p>
                      <a:r>
                        <a:rPr lang="en-US" sz="1200" dirty="0"/>
                        <a:t>0 uncaught crashes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Maintainability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Understandable?</a:t>
                      </a:r>
                    </a:p>
                    <a:p>
                      <a:r>
                        <a:rPr lang="en-US" sz="1200" dirty="0"/>
                        <a:t>Changeable?</a:t>
                      </a:r>
                    </a:p>
                    <a:p>
                      <a:r>
                        <a:rPr lang="en-US" sz="1200" dirty="0"/>
                        <a:t>Brittleness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Cyclomatic complexity</a:t>
                      </a:r>
                    </a:p>
                    <a:p>
                      <a:r>
                        <a:rPr lang="en-US" sz="1200" dirty="0"/>
                        <a:t>Mins / typical fix</a:t>
                      </a:r>
                    </a:p>
                    <a:p>
                      <a:r>
                        <a:rPr lang="en-US" sz="1200" dirty="0"/>
                        <a:t>#New bugs /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analysis</a:t>
                      </a:r>
                    </a:p>
                    <a:p>
                      <a:r>
                        <a:rPr lang="en-US" sz="1200" dirty="0"/>
                        <a:t>Change tracking</a:t>
                      </a:r>
                    </a:p>
                    <a:p>
                      <a:r>
                        <a:rPr lang="en-US" sz="1200" dirty="0"/>
                        <a:t>Bug tracking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&lt; CC &lt; 10</a:t>
                      </a:r>
                    </a:p>
                    <a:p>
                      <a:r>
                        <a:rPr lang="en-US" sz="1200" dirty="0"/>
                        <a:t>1 – 30 minutes</a:t>
                      </a:r>
                    </a:p>
                    <a:p>
                      <a:r>
                        <a:rPr lang="en-US" sz="1200" dirty="0"/>
                        <a:t>0 – 1 /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1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Supportability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Explainable?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Customer satisfaction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T2B 50 - 80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81431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(Cut line)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What’s the risk?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Risk factors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Mitigation / Trigger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Failure budget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36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Too much downtime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Probability = 20%</a:t>
                      </a:r>
                    </a:p>
                    <a:p>
                      <a:r>
                        <a:rPr lang="en-US" sz="1200" dirty="0"/>
                        <a:t>Impact = $100K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Refunds</a:t>
                      </a:r>
                    </a:p>
                    <a:p>
                      <a:r>
                        <a:rPr lang="en-US" sz="1200" dirty="0"/>
                        <a:t>High 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9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Affordability…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Slow sales in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Probability = 10%</a:t>
                      </a:r>
                    </a:p>
                    <a:p>
                      <a:r>
                        <a:rPr lang="en-US" sz="1200" dirty="0"/>
                        <a:t>Impact = $150K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Early adopter discounts</a:t>
                      </a:r>
                    </a:p>
                    <a:p>
                      <a:r>
                        <a:rPr lang="en-US" sz="1200" dirty="0"/>
                        <a:t>Direct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1745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48646-B071-47F7-A66E-E7187B728B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531394" y="6918306"/>
            <a:ext cx="3194050" cy="519113"/>
          </a:xfrm>
        </p:spPr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395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F0EC7B0-4888-4AE2-81DC-8C6AC2A23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Part 2 Summary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BBFF977-016D-4D42-988A-757393543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9" y="1937271"/>
            <a:ext cx="8588374" cy="4204766"/>
          </a:xfrm>
          <a:ln/>
        </p:spPr>
        <p:txBody>
          <a:bodyPr/>
          <a:lstStyle/>
          <a:p>
            <a:pPr marL="565150" indent="-4572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800" dirty="0"/>
              <a:t>“Project constraints” are not constraints at all</a:t>
            </a:r>
          </a:p>
          <a:p>
            <a:pPr marL="565150" indent="-4572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800" dirty="0"/>
              <a:t>They can be normalized (ala data normalization)</a:t>
            </a:r>
          </a:p>
          <a:p>
            <a:pPr marL="508000" lvl="1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000" dirty="0"/>
              <a:t>	Cost </a:t>
            </a:r>
            <a:r>
              <a:rPr lang="en-US" altLang="en-US" sz="2000" dirty="0">
                <a:sym typeface="Wingdings" panose="05000000000000000000" pitchFamily="2" charset="2"/>
              </a:rPr>
              <a:t> affordability</a:t>
            </a:r>
          </a:p>
          <a:p>
            <a:pPr marL="508000" lvl="1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000" dirty="0"/>
              <a:t>	Schedule </a:t>
            </a:r>
            <a:r>
              <a:rPr lang="en-US" altLang="en-US" sz="2000" dirty="0">
                <a:sym typeface="Wingdings" panose="05000000000000000000" pitchFamily="2" charset="2"/>
              </a:rPr>
              <a:t> availability</a:t>
            </a:r>
          </a:p>
          <a:p>
            <a:pPr marL="508000" lvl="1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000" dirty="0">
                <a:sym typeface="Wingdings" panose="05000000000000000000" pitchFamily="2" charset="2"/>
              </a:rPr>
              <a:t>	Scope  capability (feature/functions)</a:t>
            </a:r>
            <a:endParaRPr lang="en-US" altLang="en-US" sz="2000" dirty="0"/>
          </a:p>
          <a:p>
            <a:pPr marL="565150" indent="-4572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800" dirty="0"/>
              <a:t>This brings management and PO/PM to the table, speaking the same language</a:t>
            </a:r>
          </a:p>
          <a:p>
            <a:pPr marL="565150" indent="-4572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800" dirty="0"/>
              <a:t>help!</a:t>
            </a:r>
            <a:endParaRPr lang="en-US" altLang="en-US" sz="2400" dirty="0"/>
          </a:p>
          <a:p>
            <a:pPr marL="565150" indent="-4572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6FB262-E30B-48FE-9800-8259E63D16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607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4" y="431777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ASQM</a:t>
            </a:r>
            <a:br>
              <a:rPr lang="en-US" sz="3600" dirty="0"/>
            </a:br>
            <a:endParaRPr lang="en-US" altLang="en-US" sz="3600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15294"/>
            <a:ext cx="8855075" cy="4695824"/>
          </a:xfrm>
          <a:ln/>
        </p:spPr>
        <p:txBody>
          <a:bodyPr/>
          <a:lstStyle/>
          <a:p>
            <a:pPr algn="ctr"/>
            <a:r>
              <a:rPr lang="en-US" dirty="0"/>
              <a:t>Part 3</a:t>
            </a:r>
          </a:p>
          <a:p>
            <a:pPr algn="ctr"/>
            <a:r>
              <a:rPr lang="en-US" dirty="0"/>
              <a:t>Flow stuff: Smaller increments are better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6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F9C-9500-4357-8F83-49D8C4CD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AD0C-6589-42C9-B394-11F526F9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98637"/>
            <a:ext cx="8853488" cy="4572000"/>
          </a:xfrm>
        </p:spPr>
        <p:txBody>
          <a:bodyPr/>
          <a:lstStyle/>
          <a:p>
            <a:pPr algn="ctr"/>
            <a:r>
              <a:rPr lang="en-US" dirty="0"/>
              <a:t>Part 1</a:t>
            </a:r>
          </a:p>
          <a:p>
            <a:pPr algn="ctr"/>
            <a:endParaRPr lang="en-US" dirty="0"/>
          </a:p>
          <a:p>
            <a:r>
              <a:rPr lang="en-US" dirty="0"/>
              <a:t>ASQM defined.</a:t>
            </a:r>
          </a:p>
          <a:p>
            <a:r>
              <a:rPr lang="en-US" dirty="0"/>
              <a:t>Operational definition of “quality”</a:t>
            </a:r>
          </a:p>
          <a:p>
            <a:r>
              <a:rPr lang="en-US" dirty="0"/>
              <a:t>ASQM test matrices</a:t>
            </a:r>
          </a:p>
          <a:p>
            <a:r>
              <a:rPr lang="en-US" dirty="0"/>
              <a:t>ASQM test/risk matrices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C7728-84B4-4FF2-A605-CC0A26FEC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fi-FI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(c) 2019 Ian E. Savage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86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Scaling goes both ways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15294"/>
            <a:ext cx="8855075" cy="46958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SAFe</a:t>
            </a:r>
            <a:r>
              <a:rPr lang="en-US" altLang="en-US" sz="2000" dirty="0"/>
              <a:t>®</a:t>
            </a:r>
            <a:r>
              <a:rPr lang="en-US" altLang="en-US" dirty="0"/>
              <a:t> is one way to </a:t>
            </a:r>
            <a:r>
              <a:rPr lang="en-US" altLang="en-US" u="sng" dirty="0"/>
              <a:t>scale up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Well-defined interfaces for multi-team projects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Many implementation details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What happens when we </a:t>
            </a:r>
            <a:r>
              <a:rPr lang="en-US" altLang="en-US" u="sng" dirty="0"/>
              <a:t>scale down</a:t>
            </a:r>
            <a:r>
              <a:rPr lang="en-US" altLang="en-US" dirty="0"/>
              <a:t>?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Fewer things change, less code churn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Better communication between humans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At a certain point, the work begins to flow evenly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Fewer work-in-progress items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Fewer queues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1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Tale of Three Teams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3112" y="1715294"/>
            <a:ext cx="8801101" cy="46958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Project B.I.G.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Lots of specialization, lots of changes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SAFe</a:t>
            </a:r>
            <a:r>
              <a:rPr lang="en-US" altLang="en-US" sz="1600" dirty="0"/>
              <a:t>®</a:t>
            </a:r>
            <a:r>
              <a:rPr lang="en-US" altLang="en-US" dirty="0"/>
              <a:t> implementation in progress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Project Middling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Smaller team, smaller scope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Scrum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Flow / Mob programming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Driver, navigator, mobber, anthropologist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6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Tale of Three Teams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3112" y="1722436"/>
            <a:ext cx="8801101" cy="5359401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Project B.I.G.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Specialization: Lots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Project managers, architects, devs, sales, … CSRs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Change / Churn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Product: Lots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Personnel: Lots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Structure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Proscribed and static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Outcomes: </a:t>
            </a:r>
            <a:r>
              <a:rPr lang="en-US" altLang="en-US" dirty="0">
                <a:highlight>
                  <a:srgbClr val="FF0000"/>
                </a:highlight>
              </a:rPr>
              <a:t>Poor / Mixed</a:t>
            </a:r>
            <a:endParaRPr lang="en-US" altLang="en-US" dirty="0"/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316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Tale of Three Teams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3112" y="1722436"/>
            <a:ext cx="8819301" cy="5359401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Project Middling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Specialization: Less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PO’s, “Whole Team”, … CSRs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Change / Churn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Product: Bounded by stories and time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Personnel: Little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Structure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Proscribed and static… until Retrospective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Outcomes: </a:t>
            </a:r>
            <a:r>
              <a:rPr lang="en-US" altLang="en-US" dirty="0">
                <a:highlight>
                  <a:srgbClr val="FFFF00"/>
                </a:highlight>
              </a:rPr>
              <a:t>Better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4690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Tale of Three Teams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3112" y="1722436"/>
            <a:ext cx="8819301" cy="5359401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Flow / Mob programming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Specialization: Little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Rotating driver 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Many other pairs of eyes tending to related attributes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Change / Churn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Product: One at a time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Personnel: </a:t>
            </a:r>
            <a:r>
              <a:rPr lang="en-US" altLang="en-US" dirty="0">
                <a:sym typeface="Wingdings" panose="05000000000000000000" pitchFamily="2" charset="2"/>
              </a:rPr>
              <a:t> 0</a:t>
            </a:r>
            <a:endParaRPr lang="en-US" altLang="en-US" dirty="0"/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Structure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Fluid, adaptive 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Outcomes: </a:t>
            </a:r>
            <a:r>
              <a:rPr lang="en-US" altLang="en-US" dirty="0">
                <a:highlight>
                  <a:srgbClr val="00FF00"/>
                </a:highlight>
              </a:rPr>
              <a:t>Very good. Zero bugs.</a:t>
            </a:r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  <a:p>
            <a:pPr marL="1231900" lvl="2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585737" y="6712037"/>
            <a:ext cx="3194050" cy="341312"/>
          </a:xfrm>
        </p:spPr>
        <p:txBody>
          <a:bodyPr/>
          <a:lstStyle/>
          <a:p>
            <a:r>
              <a:rPr lang="fi-FI" altLang="en-US"/>
              <a:t>(c) 2019 Ian E. Savage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90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Scaling goes both ways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15294"/>
            <a:ext cx="8855075" cy="46958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How many qualities should be assured?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It depends…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Risk / Reward for your context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Regulations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Resources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676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Scaling down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51013"/>
            <a:ext cx="8855075" cy="46958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Long cycles </a:t>
            </a:r>
            <a:r>
              <a:rPr lang="en-US" altLang="en-US" dirty="0">
                <a:sym typeface="Wingdings" panose="05000000000000000000" pitchFamily="2" charset="2"/>
              </a:rPr>
              <a:t> many attributes to measure</a:t>
            </a:r>
            <a:endParaRPr lang="en-US" altLang="en-US" dirty="0"/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Shorter cycles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fewer attributes to measure</a:t>
            </a:r>
          </a:p>
          <a:p>
            <a:pPr marL="508000" lvl="1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	As   t</a:t>
            </a:r>
            <a:r>
              <a:rPr lang="en-US" altLang="en-US" dirty="0">
                <a:sym typeface="Wingdings" panose="05000000000000000000" pitchFamily="2" charset="2"/>
              </a:rPr>
              <a:t>0, few attributes change  less total risk</a:t>
            </a:r>
            <a:endParaRPr lang="en-US" altLang="en-US" dirty="0"/>
          </a:p>
        </p:txBody>
      </p:sp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BA68D946-7245-4450-8553-723F72AA920E}"/>
              </a:ext>
            </a:extLst>
          </p:cNvPr>
          <p:cNvSpPr/>
          <p:nvPr/>
        </p:nvSpPr>
        <p:spPr bwMode="auto">
          <a:xfrm>
            <a:off x="1992312" y="3170237"/>
            <a:ext cx="152400" cy="152400"/>
          </a:xfrm>
          <a:prstGeom prst="flowChartExtra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E87243-F24E-4C08-B67E-AE09A2EEDA79}"/>
              </a:ext>
            </a:extLst>
          </p:cNvPr>
          <p:cNvGraphicFramePr>
            <a:graphicFrameLocks noGrp="1"/>
          </p:cNvGraphicFramePr>
          <p:nvPr/>
        </p:nvGraphicFramePr>
        <p:xfrm>
          <a:off x="1154112" y="3779837"/>
          <a:ext cx="78485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206">
                  <a:extLst>
                    <a:ext uri="{9D8B030D-6E8A-4147-A177-3AD203B41FA5}">
                      <a16:colId xmlns:a16="http://schemas.microsoft.com/office/drawing/2014/main" val="1183759296"/>
                    </a:ext>
                  </a:extLst>
                </a:gridCol>
                <a:gridCol w="1615889">
                  <a:extLst>
                    <a:ext uri="{9D8B030D-6E8A-4147-A177-3AD203B41FA5}">
                      <a16:colId xmlns:a16="http://schemas.microsoft.com/office/drawing/2014/main" val="3990380255"/>
                    </a:ext>
                  </a:extLst>
                </a:gridCol>
                <a:gridCol w="1231153">
                  <a:extLst>
                    <a:ext uri="{9D8B030D-6E8A-4147-A177-3AD203B41FA5}">
                      <a16:colId xmlns:a16="http://schemas.microsoft.com/office/drawing/2014/main" val="1636169762"/>
                    </a:ext>
                  </a:extLst>
                </a:gridCol>
                <a:gridCol w="1231153">
                  <a:extLst>
                    <a:ext uri="{9D8B030D-6E8A-4147-A177-3AD203B41FA5}">
                      <a16:colId xmlns:a16="http://schemas.microsoft.com/office/drawing/2014/main" val="4013038312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1126452199"/>
                    </a:ext>
                  </a:extLst>
                </a:gridCol>
                <a:gridCol w="1461992">
                  <a:extLst>
                    <a:ext uri="{9D8B030D-6E8A-4147-A177-3AD203B41FA5}">
                      <a16:colId xmlns:a16="http://schemas.microsoft.com/office/drawing/2014/main" val="638821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Release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Overall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Overall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Salient qualities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22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B.I.G.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Poor</a:t>
                      </a:r>
                      <a:r>
                        <a:rPr lang="en-US" dirty="0"/>
                        <a:t>/Mixed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96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Weeks: 1 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3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Mobbing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Minutes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Zero defects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4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785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BBAC76B-011E-4E9C-93CA-B3253D35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Other advantages of short cycles</a:t>
            </a:r>
            <a:endParaRPr lang="en-US" altLang="en-US" sz="3600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72C2726-D123-4709-878A-0A87E032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15294"/>
            <a:ext cx="8855075" cy="46958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>
                <a:highlight>
                  <a:srgbClr val="00FF00"/>
                </a:highlight>
              </a:rPr>
              <a:t>Fewer attributes to qualify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</a:t>
            </a:r>
            <a:r>
              <a:rPr lang="en-US" altLang="en-US" sz="2400" dirty="0"/>
              <a:t> faster delivery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/>
              <a:t>Big upfront planning not needed, </a:t>
            </a:r>
            <a:r>
              <a:rPr lang="en-US" altLang="en-US" sz="2400" dirty="0">
                <a:highlight>
                  <a:srgbClr val="00FF00"/>
                </a:highlight>
              </a:rPr>
              <a:t>less idle time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/>
              <a:t>Direct management involvement is possible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>
                <a:highlight>
                  <a:srgbClr val="00FF00"/>
                </a:highlight>
              </a:rPr>
              <a:t>Teams are more productive and happier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/>
              <a:t>Issues are seen and handled in real time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/>
              <a:t>Few large-scale, intractable problems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64942-F21E-4B2D-891B-6C3B26D88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942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D7EA-0E0A-44C4-BC8A-AECC3972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9C86-DF08-4AEF-AE66-CE4AE484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tradeoffs then become common:</a:t>
            </a:r>
          </a:p>
          <a:p>
            <a:r>
              <a:rPr lang="en-US" sz="2400" dirty="0"/>
              <a:t>“It’s fast and feature-rich, but I cannot afford it.” [performance, capability, affordability]</a:t>
            </a:r>
          </a:p>
          <a:p>
            <a:r>
              <a:rPr lang="en-US" sz="2400" dirty="0"/>
              <a:t>“It still works, but we cannot change the source code.” [reliability, maintainability]</a:t>
            </a:r>
          </a:p>
          <a:p>
            <a:r>
              <a:rPr lang="en-US" sz="2400" dirty="0"/>
              <a:t>“If we add more features, our users will love it, but the buyers will revolt.” [usability, marketability]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D762E-86CC-4EFA-941A-BD156017CF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101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F0EC7B0-4888-4AE2-81DC-8C6AC2A23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ASQM </a:t>
            </a:r>
            <a:r>
              <a:rPr lang="en-US" altLang="en-US" sz="3600" dirty="0">
                <a:highlight>
                  <a:srgbClr val="00FF00"/>
                </a:highlight>
              </a:rPr>
              <a:t>recasts quality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BBFF977-016D-4D42-988A-757393543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725" y="1646237"/>
            <a:ext cx="8855075" cy="4916488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With ASQM, quality planning… 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>
                <a:highlight>
                  <a:srgbClr val="00FF00"/>
                </a:highlight>
              </a:rPr>
              <a:t>precedes coding</a:t>
            </a:r>
            <a:r>
              <a:rPr lang="en-US" altLang="en-US" dirty="0"/>
              <a:t> and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drives engineering with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just enough formality and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shifts focus away from mere functionality.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With ASQM risk management...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you </a:t>
            </a:r>
            <a:r>
              <a:rPr lang="en-US" altLang="en-US" dirty="0">
                <a:highlight>
                  <a:srgbClr val="FFFF00"/>
                </a:highlight>
              </a:rPr>
              <a:t>explore and actively manage your risks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your highest priority qualities get measured</a:t>
            </a:r>
          </a:p>
          <a:p>
            <a:pPr marL="831850" lvl="1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your lower priority qualities get monitored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Help!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570C73-5E10-422D-8592-4A1E5DEEDA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03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E6-7DC8-4D09-85B7-FF7FC0FB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Agile Software Quality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B462-F1C4-4B58-B832-3436F64B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768475"/>
            <a:ext cx="9185274" cy="4987925"/>
          </a:xfrm>
        </p:spPr>
        <p:txBody>
          <a:bodyPr/>
          <a:lstStyle/>
          <a:p>
            <a:r>
              <a:rPr lang="en-US" sz="2800" dirty="0"/>
              <a:t>ASQM is </a:t>
            </a:r>
            <a:r>
              <a:rPr lang="en-US" sz="2800" dirty="0">
                <a:highlight>
                  <a:srgbClr val="00FF00"/>
                </a:highlight>
              </a:rPr>
              <a:t>attributes testing</a:t>
            </a:r>
            <a:r>
              <a:rPr lang="en-US" sz="2800" dirty="0"/>
              <a:t> for software: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cannot and </a:t>
            </a:r>
            <a:r>
              <a:rPr lang="en-US" sz="2800" u="sng" dirty="0"/>
              <a:t>need not</a:t>
            </a:r>
            <a:r>
              <a:rPr lang="en-US" sz="2800" dirty="0"/>
              <a:t> test everything [availability].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 agile way to focus software cycles [coherence].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Testing is directly related to risk. [profitability]</a:t>
            </a:r>
            <a:r>
              <a:rPr lang="en-US" sz="2800" dirty="0">
                <a:highlight>
                  <a:srgbClr val="00FF00"/>
                </a:highlight>
              </a:rPr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Higher risk </a:t>
            </a:r>
            <a:r>
              <a:rPr lang="en-US" sz="2400" dirty="0">
                <a:sym typeface="Wingdings" panose="05000000000000000000" pitchFamily="2" charset="2"/>
              </a:rPr>
              <a:t> More testing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Lower risk  Less testing</a:t>
            </a:r>
            <a:endParaRPr lang="en-US" sz="2400" dirty="0"/>
          </a:p>
          <a:p>
            <a:pPr marL="0" indent="0"/>
            <a:endParaRPr lang="en-US" sz="2800" dirty="0">
              <a:highlight>
                <a:srgbClr val="00FF00"/>
              </a:highlight>
            </a:endParaRPr>
          </a:p>
          <a:p>
            <a:pPr marL="0" indent="0"/>
            <a:r>
              <a:rPr lang="en-US" sz="2800" dirty="0">
                <a:highlight>
                  <a:srgbClr val="00FF00"/>
                </a:highlight>
              </a:rPr>
              <a:t>What is a thing other than some function of its attributes?</a:t>
            </a:r>
            <a:endParaRPr lang="en-US" sz="2800" dirty="0"/>
          </a:p>
          <a:p>
            <a:pPr marL="0" indent="0"/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2CA18-187C-4EBC-BD7B-5B389EB994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377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F0EC7B0-4888-4AE2-81DC-8C6AC2A23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 dirty="0"/>
              <a:t>Wrap up and review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BBFF977-016D-4D42-988A-757393543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22437"/>
            <a:ext cx="8855075" cy="4848224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Historically, testing focused on functionality</a:t>
            </a:r>
          </a:p>
          <a:p>
            <a:pPr marL="508000" lvl="1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	</a:t>
            </a:r>
            <a:r>
              <a:rPr lang="en-US" sz="2400" dirty="0"/>
              <a:t>but that is </a:t>
            </a:r>
            <a:r>
              <a:rPr lang="en-US" sz="2400" u="sng" dirty="0"/>
              <a:t>one of many</a:t>
            </a:r>
            <a:r>
              <a:rPr lang="en-US" sz="2400" dirty="0"/>
              <a:t> quality attributes</a:t>
            </a:r>
          </a:p>
          <a:p>
            <a:pPr marL="508000" lvl="1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	and TDD has unit-level functionality covered [GUTs]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Operational definition of quality:</a:t>
            </a:r>
          </a:p>
          <a:p>
            <a:pPr marL="508000" lvl="1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	Q(tot) = f(Q1, Q2, …, Qn) </a:t>
            </a:r>
            <a:r>
              <a:rPr lang="en-US" sz="2400" u="sng" dirty="0"/>
              <a:t>in your context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ASQM:</a:t>
            </a:r>
          </a:p>
          <a:p>
            <a:pPr marL="107950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	</a:t>
            </a:r>
            <a:r>
              <a:rPr lang="en-US" sz="2400" dirty="0">
                <a:solidFill>
                  <a:schemeClr val="tx1"/>
                </a:solidFill>
              </a:rPr>
              <a:t>uses test matrices to consider </a:t>
            </a:r>
            <a:r>
              <a:rPr lang="en-US" sz="2400" u="sng" dirty="0">
                <a:solidFill>
                  <a:schemeClr val="tx1"/>
                </a:solidFill>
              </a:rPr>
              <a:t>all </a:t>
            </a:r>
            <a:r>
              <a:rPr lang="en-US" sz="2400" u="sng" dirty="0">
                <a:solidFill>
                  <a:schemeClr val="tx1"/>
                </a:solidFill>
                <a:highlight>
                  <a:srgbClr val="00FF00"/>
                </a:highlight>
              </a:rPr>
              <a:t>salient quality attributes</a:t>
            </a:r>
          </a:p>
          <a:p>
            <a:pPr marL="107950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	actively manages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risk</a:t>
            </a:r>
          </a:p>
          <a:p>
            <a:pPr marL="107950" indent="0">
              <a:buClr>
                <a:srgbClr val="FF6633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	provides a framework for </a:t>
            </a:r>
            <a:r>
              <a:rPr lang="en-US" sz="2400" dirty="0">
                <a:solidFill>
                  <a:schemeClr val="tx1"/>
                </a:solidFill>
                <a:highlight>
                  <a:srgbClr val="00FF00"/>
                </a:highlight>
              </a:rPr>
              <a:t>comparing qualities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HELP!</a:t>
            </a:r>
          </a:p>
          <a:p>
            <a:pPr marL="431800" indent="-323850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6FB262-E30B-48FE-9800-8259E63D16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103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2308-4521-479B-97B2-38C0597F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19F9-89C0-47D4-96A0-37B15547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IESavage@yahoo.com</a:t>
            </a:r>
            <a:endParaRPr lang="en-US" dirty="0"/>
          </a:p>
          <a:p>
            <a:r>
              <a:rPr lang="en-US" dirty="0">
                <a:hlinkClick r:id="rId3"/>
              </a:rPr>
              <a:t>IESavage0000@gmail.com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5BB95-E0E2-4B41-9ECE-FF7DC187C5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9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E6-7DC8-4D09-85B7-FF7FC0FB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Agile Software Quality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B462-F1C4-4B58-B832-3436F64B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768475"/>
            <a:ext cx="9185274" cy="4987925"/>
          </a:xfrm>
        </p:spPr>
        <p:txBody>
          <a:bodyPr/>
          <a:lstStyle/>
          <a:p>
            <a:pPr marL="0" indent="0"/>
            <a:endParaRPr lang="en-US" sz="2800" dirty="0"/>
          </a:p>
          <a:p>
            <a:r>
              <a:rPr lang="en-US" sz="2800" dirty="0"/>
              <a:t>May work best with </a:t>
            </a:r>
            <a:r>
              <a:rPr lang="en-US" sz="2800" u="sng" dirty="0"/>
              <a:t>very small cycles</a:t>
            </a:r>
            <a:r>
              <a:rPr lang="en-US" sz="2800" dirty="0"/>
              <a:t>. </a:t>
            </a:r>
            <a:r>
              <a:rPr lang="en-US" sz="1800" dirty="0"/>
              <a:t>(y = f(x)dx sort of stuff)</a:t>
            </a:r>
          </a:p>
          <a:p>
            <a:r>
              <a:rPr lang="en-US" sz="1600" dirty="0"/>
              <a:t>SEI: (</a:t>
            </a:r>
            <a:r>
              <a:rPr lang="en-US" sz="1600" dirty="0" err="1"/>
              <a:t>Barbacci</a:t>
            </a:r>
            <a:r>
              <a:rPr lang="en-US" sz="1600" dirty="0"/>
              <a:t> 2003) “The larger the project, the more likely it will be late due to quality problems…”</a:t>
            </a:r>
          </a:p>
          <a:p>
            <a:r>
              <a:rPr lang="en-US" sz="1600" dirty="0"/>
              <a:t>IES: As cycle time approaches zero, the risk associated with other qualities also approaches zero.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2CA18-187C-4EBC-BD7B-5B389EB994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07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049C-74C6-487B-A299-A1FC82FC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“quality”?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A458A-63EC-48F6-85A6-88EB3FECC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646237"/>
            <a:ext cx="8853488" cy="4471988"/>
          </a:xfrm>
        </p:spPr>
        <p:txBody>
          <a:bodyPr/>
          <a:lstStyle/>
          <a:p>
            <a:r>
              <a:rPr lang="en-US" dirty="0"/>
              <a:t>My operational definition of “quality”:</a:t>
            </a:r>
          </a:p>
          <a:p>
            <a:r>
              <a:rPr lang="en-US" dirty="0"/>
              <a:t>			</a:t>
            </a:r>
            <a:r>
              <a:rPr lang="en-US" dirty="0">
                <a:highlight>
                  <a:srgbClr val="00FF00"/>
                </a:highlight>
              </a:rPr>
              <a:t>quality = f (q1, q2, …, qN) in context</a:t>
            </a:r>
          </a:p>
          <a:p>
            <a:endParaRPr lang="en-US" dirty="0"/>
          </a:p>
          <a:p>
            <a:r>
              <a:rPr lang="en-US" dirty="0"/>
              <a:t>That is, quality is </a:t>
            </a:r>
            <a:r>
              <a:rPr lang="en-US" u="sng" dirty="0"/>
              <a:t>some function</a:t>
            </a:r>
            <a:r>
              <a:rPr lang="en-US" dirty="0"/>
              <a:t> of the important </a:t>
            </a:r>
            <a:r>
              <a:rPr lang="en-US" u="sng" dirty="0"/>
              <a:t>product qualities</a:t>
            </a:r>
            <a:r>
              <a:rPr lang="en-US" dirty="0"/>
              <a:t>* in </a:t>
            </a:r>
            <a:r>
              <a:rPr lang="en-US" u="sng" dirty="0"/>
              <a:t>your context</a:t>
            </a:r>
            <a:r>
              <a:rPr lang="en-US" dirty="0"/>
              <a:t>.  </a:t>
            </a:r>
            <a:r>
              <a:rPr lang="en-US" dirty="0">
                <a:highlight>
                  <a:srgbClr val="00FF00"/>
                </a:highlight>
              </a:rPr>
              <a:t>It changes from cycle to cycle.</a:t>
            </a:r>
          </a:p>
          <a:p>
            <a:endParaRPr lang="en-US" dirty="0"/>
          </a:p>
          <a:p>
            <a:pPr marL="0" indent="0"/>
            <a:r>
              <a:rPr lang="en-US" sz="1800" dirty="0"/>
              <a:t>* This presentation uses these terms interchangeably: qualities, attributes, properties, characteristics.</a:t>
            </a:r>
          </a:p>
          <a:p>
            <a:pPr marL="0" indent="0"/>
            <a:r>
              <a:rPr lang="en-US" sz="1800" dirty="0"/>
              <a:t>“Software quality is the degree to which software possesses a desired combination of attributes.” – IEEE std 1061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BE193-D7CC-4B74-8A35-F2E54BFB0A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85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F9C-9500-4357-8F83-49D8C4CD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then is ASQM?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AD0C-6589-42C9-B394-11F526F9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798637"/>
            <a:ext cx="8853488" cy="4572000"/>
          </a:xfrm>
        </p:spPr>
        <p:txBody>
          <a:bodyPr/>
          <a:lstStyle/>
          <a:p>
            <a:r>
              <a:rPr lang="en-US" dirty="0"/>
              <a:t>Agile Software Quality Management is a </a:t>
            </a:r>
            <a:r>
              <a:rPr lang="en-US" dirty="0">
                <a:highlight>
                  <a:srgbClr val="FFFF00"/>
                </a:highlight>
              </a:rPr>
              <a:t>software change approach</a:t>
            </a:r>
            <a:r>
              <a:rPr lang="en-US" dirty="0"/>
              <a:t> that challenges teams to…</a:t>
            </a:r>
          </a:p>
          <a:p>
            <a:r>
              <a:rPr lang="en-US" dirty="0"/>
              <a:t>		choose the </a:t>
            </a:r>
            <a:r>
              <a:rPr lang="en-US" dirty="0">
                <a:highlight>
                  <a:srgbClr val="FFFF00"/>
                </a:highlight>
              </a:rPr>
              <a:t>important qualities</a:t>
            </a:r>
            <a:r>
              <a:rPr lang="en-US" dirty="0"/>
              <a:t>* and</a:t>
            </a:r>
          </a:p>
          <a:p>
            <a:r>
              <a:rPr lang="en-US" dirty="0"/>
              <a:t>		manage </a:t>
            </a:r>
            <a:r>
              <a:rPr lang="en-US" dirty="0">
                <a:highlight>
                  <a:srgbClr val="FFFF00"/>
                </a:highlight>
              </a:rPr>
              <a:t>significant risks</a:t>
            </a:r>
            <a:r>
              <a:rPr lang="en-US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It is context-sensitive, scalable, understandable, portable, affordable, available, …</a:t>
            </a:r>
          </a:p>
          <a:p>
            <a:r>
              <a:rPr lang="en-US" sz="1800" dirty="0"/>
              <a:t>* IEEE has a list of 85 or more quality attributes.  See also </a:t>
            </a:r>
            <a:r>
              <a:rPr lang="en-US" sz="1600" dirty="0"/>
              <a:t>ISO/IEC 25010:2011.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C7728-84B4-4FF2-A605-CC0A26FEC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31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F2C0-8D0F-44CF-BA51-43560930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ASQM?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E9E60-4979-4B46-838E-6906E8B00FF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We cannot test everything. So to reduce risk: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ASQM focuses effort on the important </a:t>
            </a:r>
            <a:r>
              <a:rPr lang="en-US" sz="2800" dirty="0">
                <a:highlight>
                  <a:srgbClr val="00FF00"/>
                </a:highlight>
              </a:rPr>
              <a:t>qualities</a:t>
            </a:r>
            <a:r>
              <a:rPr lang="en-US" sz="2800" dirty="0"/>
              <a:t> while monitoring </a:t>
            </a:r>
            <a:r>
              <a:rPr lang="en-US" sz="2800" dirty="0">
                <a:highlight>
                  <a:srgbClr val="FFFF00"/>
                </a:highlight>
              </a:rPr>
              <a:t>risk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And it expands the team to include important, non-technical people: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finance,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general management,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marketing, and others.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8A2A8-B08B-4455-8907-2C4A253BC8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39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F2C0-8D0F-44CF-BA51-43560930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ASQM?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E9E60-4979-4B46-838E-6906E8B00FF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/>
            <a:r>
              <a:rPr lang="en-US" sz="7200" dirty="0"/>
              <a:t>POP QUIZ</a:t>
            </a:r>
          </a:p>
          <a:p>
            <a:r>
              <a:rPr lang="en-US" sz="2800" dirty="0"/>
              <a:t>Why should a Finance person be on the software team?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8A2A8-B08B-4455-8907-2C4A253BC8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 altLang="en-US"/>
              <a:t>(c) 2019 Ian E. Savage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24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34943</TotalTime>
  <Words>3476</Words>
  <Application>Microsoft Office PowerPoint</Application>
  <PresentationFormat>Custom</PresentationFormat>
  <Paragraphs>766</Paragraphs>
  <Slides>41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Times New Roman</vt:lpstr>
      <vt:lpstr>Wingdings</vt:lpstr>
      <vt:lpstr>Office Theme</vt:lpstr>
      <vt:lpstr>Office Theme</vt:lpstr>
      <vt:lpstr> Welcome  Agile Software Quality Management</vt:lpstr>
      <vt:lpstr>Agile Software Quality Management</vt:lpstr>
      <vt:lpstr>ASQM</vt:lpstr>
      <vt:lpstr>Agile Software Quality Management</vt:lpstr>
      <vt:lpstr>Agile Software Quality Management</vt:lpstr>
      <vt:lpstr>What is “quality”?</vt:lpstr>
      <vt:lpstr>What then is ASQM?</vt:lpstr>
      <vt:lpstr>Why do we need ASQM?</vt:lpstr>
      <vt:lpstr>Why do we need ASQM?</vt:lpstr>
      <vt:lpstr>How do we use ASQM?</vt:lpstr>
      <vt:lpstr>ASQM test matrix*</vt:lpstr>
      <vt:lpstr>ASQM test matrix</vt:lpstr>
      <vt:lpstr>ASQM test matrix</vt:lpstr>
      <vt:lpstr>ASQM test matrix – general form</vt:lpstr>
      <vt:lpstr>ASQM test matrix – general form</vt:lpstr>
      <vt:lpstr>A sample ASQM test matrix</vt:lpstr>
      <vt:lpstr>ASQM of RISK </vt:lpstr>
      <vt:lpstr>ASQM test/risk matrix general form</vt:lpstr>
      <vt:lpstr>A sample ASQM test/risk matrix</vt:lpstr>
      <vt:lpstr>Part 1 Summary</vt:lpstr>
      <vt:lpstr>ASQM</vt:lpstr>
      <vt:lpstr>What about the pesky project constraints?*</vt:lpstr>
      <vt:lpstr>How to reconcile?</vt:lpstr>
      <vt:lpstr>Can we normalize the project variables?</vt:lpstr>
      <vt:lpstr>Project constraints → Product qualities</vt:lpstr>
      <vt:lpstr>Normalize the project constraints!</vt:lpstr>
      <vt:lpstr>A normalized ASQM test/risk matrix</vt:lpstr>
      <vt:lpstr>Part 2 Summary</vt:lpstr>
      <vt:lpstr>ASQM </vt:lpstr>
      <vt:lpstr>Scaling goes both ways</vt:lpstr>
      <vt:lpstr>Tale of Three Teams</vt:lpstr>
      <vt:lpstr>Tale of Three Teams</vt:lpstr>
      <vt:lpstr>Tale of Three Teams</vt:lpstr>
      <vt:lpstr>Tale of Three Teams</vt:lpstr>
      <vt:lpstr>Scaling goes both ways</vt:lpstr>
      <vt:lpstr>Scaling down</vt:lpstr>
      <vt:lpstr>Other advantages of short cycles</vt:lpstr>
      <vt:lpstr>Quality tradeoffs</vt:lpstr>
      <vt:lpstr>ASQM recasts quality</vt:lpstr>
      <vt:lpstr>Wrap up and review</vt:lpstr>
      <vt:lpstr>That’s all folks.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Software Quality Management</dc:title>
  <dc:subject>Second deployment</dc:subject>
  <dc:creator>ian savage</dc:creator>
  <cp:lastModifiedBy>ian savage</cp:lastModifiedBy>
  <cp:revision>479</cp:revision>
  <cp:lastPrinted>2019-09-17T20:36:55Z</cp:lastPrinted>
  <dcterms:created xsi:type="dcterms:W3CDTF">2018-11-04T00:34:56Z</dcterms:created>
  <dcterms:modified xsi:type="dcterms:W3CDTF">2019-10-13T20:09:04Z</dcterms:modified>
</cp:coreProperties>
</file>